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5"/>
  </p:notesMasterIdLst>
  <p:sldIdLst>
    <p:sldId id="345" r:id="rId2"/>
    <p:sldId id="337" r:id="rId3"/>
    <p:sldId id="380" r:id="rId4"/>
    <p:sldId id="320" r:id="rId5"/>
    <p:sldId id="367" r:id="rId6"/>
    <p:sldId id="368" r:id="rId7"/>
    <p:sldId id="369" r:id="rId8"/>
    <p:sldId id="327" r:id="rId9"/>
    <p:sldId id="371" r:id="rId10"/>
    <p:sldId id="370" r:id="rId11"/>
    <p:sldId id="372" r:id="rId12"/>
    <p:sldId id="330" r:id="rId13"/>
    <p:sldId id="351" r:id="rId14"/>
    <p:sldId id="364" r:id="rId15"/>
    <p:sldId id="373" r:id="rId16"/>
    <p:sldId id="374" r:id="rId17"/>
    <p:sldId id="346" r:id="rId18"/>
    <p:sldId id="347" r:id="rId19"/>
    <p:sldId id="338" r:id="rId20"/>
    <p:sldId id="375" r:id="rId21"/>
    <p:sldId id="377" r:id="rId22"/>
    <p:sldId id="378" r:id="rId23"/>
    <p:sldId id="379" r:id="rId24"/>
  </p:sldIdLst>
  <p:sldSz cx="6858000" cy="5143500"/>
  <p:notesSz cx="6858000" cy="9144000"/>
  <p:embeddedFontLst>
    <p:embeddedFont>
      <p:font typeface="HP001 4 hàng" panose="020B0604020202020204" charset="0"/>
      <p:regular r:id="rId26"/>
      <p:bold r:id="rId27"/>
    </p:embeddedFont>
    <p:embeddedFont>
      <p:font typeface="Montserrat" panose="020B0604020202020204" charset="0"/>
      <p:regular r:id="rId28"/>
      <p:bold r:id="rId29"/>
      <p:italic r:id="rId30"/>
      <p:boldItalic r:id="rId31"/>
    </p:embeddedFont>
    <p:embeddedFont>
      <p:font typeface="Kalam" panose="020B0604020202020204" charset="0"/>
      <p:regular r:id="rId32"/>
      <p:bold r:id="rId33"/>
    </p:embeddedFont>
    <p:embeddedFont>
      <p:font typeface="HP001"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6" autoAdjust="0"/>
  </p:normalViewPr>
  <p:slideViewPr>
    <p:cSldViewPr snapToGrid="0">
      <p:cViewPr varScale="1">
        <p:scale>
          <a:sx n="70" d="100"/>
          <a:sy n="70" d="100"/>
        </p:scale>
        <p:origin x="1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538128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1161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6CBD5DB7-194E-4A45-833C-787C1694C717}"/>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4.jpg"/><Relationship Id="rId5" Type="http://schemas.microsoft.com/office/2007/relationships/hdphoto" Target="../media/hdphoto3.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8.xml"/><Relationship Id="rId5" Type="http://schemas.microsoft.com/office/2007/relationships/hdphoto" Target="../media/hdphoto3.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9.xml"/><Relationship Id="rId5" Type="http://schemas.microsoft.com/office/2007/relationships/hdphoto" Target="../media/hdphoto3.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9.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9BD2C-EBC4-44DD-A51A-E21D403C3062}"/>
              </a:ext>
            </a:extLst>
          </p:cNvPr>
          <p:cNvSpPr txBox="1"/>
          <p:nvPr/>
        </p:nvSpPr>
        <p:spPr>
          <a:xfrm>
            <a:off x="455481" y="462148"/>
            <a:ext cx="5872671"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a:t>
            </a:r>
            <a:r>
              <a:rPr lang="vi-VN" sz="1500" dirty="0">
                <a:latin typeface="UTM Avo" panose="02040603050506020204" pitchFamily="18" charset="0"/>
              </a:rPr>
              <a:t> Câu văn nào cho biết cây xấu hổ rất mong con chim xanh quay trở lại?</a:t>
            </a:r>
          </a:p>
        </p:txBody>
      </p:sp>
      <p:sp>
        <p:nvSpPr>
          <p:cNvPr id="3" name="Rectangle 2">
            <a:extLst>
              <a:ext uri="{FF2B5EF4-FFF2-40B4-BE49-F238E27FC236}">
                <a16:creationId xmlns:a16="http://schemas.microsoft.com/office/drawing/2014/main" id="{F05FCCF9-A149-4491-B1F2-EC750A8729E2}"/>
              </a:ext>
            </a:extLst>
          </p:cNvPr>
          <p:cNvSpPr/>
          <p:nvPr/>
        </p:nvSpPr>
        <p:spPr>
          <a:xfrm>
            <a:off x="492662" y="1217770"/>
            <a:ext cx="5872671" cy="1662378"/>
          </a:xfrm>
          <a:prstGeom prst="rect">
            <a:avLst/>
          </a:prstGeom>
        </p:spPr>
        <p:txBody>
          <a:bodyPr wrap="square">
            <a:spAutoFit/>
          </a:bodyPr>
          <a:lstStyle/>
          <a:p>
            <a:pPr algn="just">
              <a:lnSpc>
                <a:spcPct val="150000"/>
              </a:lnSpc>
            </a:pPr>
            <a:r>
              <a:rPr lang="vi-VN" dirty="0">
                <a:solidFill>
                  <a:srgbClr val="002060"/>
                </a:solidFill>
                <a:latin typeface="UTM Avo" panose="02040603050506020204" pitchFamily="18" charset="0"/>
              </a:rPr>
              <a:t>      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p:txBody>
      </p:sp>
      <p:pic>
        <p:nvPicPr>
          <p:cNvPr id="4" name="Picture 3">
            <a:extLst>
              <a:ext uri="{FF2B5EF4-FFF2-40B4-BE49-F238E27FC236}">
                <a16:creationId xmlns:a16="http://schemas.microsoft.com/office/drawing/2014/main" id="{FF52181C-A001-4213-8940-E63B8CADA517}"/>
              </a:ext>
            </a:extLst>
          </p:cNvPr>
          <p:cNvPicPr>
            <a:picLocks noChangeAspect="1"/>
          </p:cNvPicPr>
          <p:nvPr/>
        </p:nvPicPr>
        <p:blipFill>
          <a:blip r:embed="rId2"/>
          <a:stretch>
            <a:fillRect/>
          </a:stretch>
        </p:blipFill>
        <p:spPr>
          <a:xfrm flipH="1">
            <a:off x="4658297" y="2578896"/>
            <a:ext cx="1806298" cy="2254799"/>
          </a:xfrm>
          <a:prstGeom prst="ellipse">
            <a:avLst/>
          </a:prstGeom>
          <a:ln>
            <a:noFill/>
          </a:ln>
          <a:effectLst>
            <a:softEdge rad="112500"/>
          </a:effectLst>
        </p:spPr>
      </p:pic>
      <p:sp>
        <p:nvSpPr>
          <p:cNvPr id="5" name="Rectangle 4">
            <a:extLst>
              <a:ext uri="{FF2B5EF4-FFF2-40B4-BE49-F238E27FC236}">
                <a16:creationId xmlns:a16="http://schemas.microsoft.com/office/drawing/2014/main" id="{9EF7D3FE-0D19-472E-8B63-E933F01D7C54}"/>
              </a:ext>
            </a:extLst>
          </p:cNvPr>
          <p:cNvSpPr/>
          <p:nvPr/>
        </p:nvSpPr>
        <p:spPr>
          <a:xfrm>
            <a:off x="454245" y="2837321"/>
            <a:ext cx="4453959" cy="1019895"/>
          </a:xfrm>
          <a:prstGeom prst="rect">
            <a:avLst/>
          </a:prstGeom>
        </p:spPr>
        <p:txBody>
          <a:bodyPr wrap="square">
            <a:spAutoFit/>
          </a:bodyPr>
          <a:lstStyle/>
          <a:p>
            <a:pPr algn="just">
              <a:lnSpc>
                <a:spcPct val="150000"/>
              </a:lnSpc>
            </a:pPr>
            <a:r>
              <a:rPr lang="vi-VN" b="1" dirty="0">
                <a:solidFill>
                  <a:srgbClr val="FF0000"/>
                </a:solidFill>
                <a:latin typeface="UTM Avo" panose="02040603050506020204" pitchFamily="18" charset="0"/>
              </a:rPr>
              <a:t>      Càng nghe  bạn  bè trầm  trồ, cây xấu hổ </a:t>
            </a:r>
          </a:p>
          <a:p>
            <a:pPr algn="just">
              <a:lnSpc>
                <a:spcPct val="150000"/>
              </a:lnSpc>
            </a:pPr>
            <a:r>
              <a:rPr lang="vi-VN" b="1" dirty="0">
                <a:solidFill>
                  <a:srgbClr val="FF0000"/>
                </a:solidFill>
                <a:latin typeface="UTM Avo" panose="02040603050506020204" pitchFamily="18" charset="0"/>
              </a:rPr>
              <a:t>càng tiếc. Không biết bao giờ con chim xanh </a:t>
            </a:r>
          </a:p>
          <a:p>
            <a:pPr algn="just">
              <a:lnSpc>
                <a:spcPct val="150000"/>
              </a:lnSpc>
            </a:pPr>
            <a:r>
              <a:rPr lang="vi-VN" b="1" dirty="0">
                <a:solidFill>
                  <a:srgbClr val="FF0000"/>
                </a:solidFill>
                <a:latin typeface="UTM Avo" panose="02040603050506020204" pitchFamily="18" charset="0"/>
              </a:rPr>
              <a:t>ấy quay trở lại.</a:t>
            </a:r>
          </a:p>
        </p:txBody>
      </p:sp>
      <p:sp>
        <p:nvSpPr>
          <p:cNvPr id="6" name="Rectangle 5">
            <a:extLst>
              <a:ext uri="{FF2B5EF4-FFF2-40B4-BE49-F238E27FC236}">
                <a16:creationId xmlns:a16="http://schemas.microsoft.com/office/drawing/2014/main" id="{33CDB7FF-BEA4-4988-BE54-6AB301FDF08D}"/>
              </a:ext>
            </a:extLst>
          </p:cNvPr>
          <p:cNvSpPr/>
          <p:nvPr/>
        </p:nvSpPr>
        <p:spPr>
          <a:xfrm>
            <a:off x="492661" y="2840874"/>
            <a:ext cx="4165636" cy="1016047"/>
          </a:xfrm>
          <a:prstGeom prst="rect">
            <a:avLst/>
          </a:prstGeom>
        </p:spPr>
        <p:txBody>
          <a:bodyPr wrap="square">
            <a:spAutoFit/>
          </a:bodyPr>
          <a:lstStyle/>
          <a:p>
            <a:pPr algn="just">
              <a:lnSpc>
                <a:spcPct val="150000"/>
              </a:lnSpc>
            </a:pPr>
            <a:r>
              <a:rPr lang="vi-VN" dirty="0">
                <a:solidFill>
                  <a:srgbClr val="002060"/>
                </a:solidFill>
                <a:latin typeface="UTM Avo" panose="02040603050506020204" pitchFamily="18" charset="0"/>
              </a:rPr>
              <a:t>      Càng nghe  bạn  bè trầm  trồ, cây xấu hổ </a:t>
            </a:r>
          </a:p>
          <a:p>
            <a:pPr algn="just">
              <a:lnSpc>
                <a:spcPct val="150000"/>
              </a:lnSpc>
            </a:pPr>
            <a:r>
              <a:rPr lang="vi-VN" dirty="0">
                <a:solidFill>
                  <a:srgbClr val="002060"/>
                </a:solidFill>
                <a:latin typeface="UTM Avo" panose="02040603050506020204" pitchFamily="18" charset="0"/>
              </a:rPr>
              <a:t>càng tiếc. Không biết bao giờ con chim xanh </a:t>
            </a:r>
          </a:p>
          <a:p>
            <a:pPr algn="just">
              <a:lnSpc>
                <a:spcPct val="150000"/>
              </a:lnSpc>
            </a:pPr>
            <a:r>
              <a:rPr lang="vi-VN" dirty="0">
                <a:solidFill>
                  <a:srgbClr val="002060"/>
                </a:solidFill>
                <a:latin typeface="UTM Avo" panose="02040603050506020204" pitchFamily="18" charset="0"/>
              </a:rPr>
              <a:t>ấy quay trở lại.</a:t>
            </a:r>
          </a:p>
        </p:txBody>
      </p:sp>
    </p:spTree>
    <p:extLst>
      <p:ext uri="{BB962C8B-B14F-4D97-AF65-F5344CB8AC3E}">
        <p14:creationId xmlns:p14="http://schemas.microsoft.com/office/powerpoint/2010/main" val="8102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6A3094-C14E-4640-AF2C-A5F3C6BF1440}"/>
              </a:ext>
            </a:extLst>
          </p:cNvPr>
          <p:cNvSpPr txBox="1"/>
          <p:nvPr/>
        </p:nvSpPr>
        <p:spPr>
          <a:xfrm>
            <a:off x="744615" y="763361"/>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Cây xấu hổ</a:t>
            </a:r>
            <a:endParaRPr lang="en-US" sz="16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5973F634-E7DC-4B6D-AFFB-93CBCFF838F2}"/>
              </a:ext>
            </a:extLst>
          </p:cNvPr>
          <p:cNvSpPr txBox="1"/>
          <p:nvPr/>
        </p:nvSpPr>
        <p:spPr>
          <a:xfrm>
            <a:off x="491794" y="1179097"/>
            <a:ext cx="5871470" cy="3139321"/>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Bỗng dưng, gió ào ào nổi lên. Có tiếng động gì lạ lắm. Những chiếc lá khô lạt xạt lướt trên cỏ. Cây xấu hổ co rúm mình lại.</a:t>
            </a:r>
          </a:p>
          <a:p>
            <a:pPr algn="just">
              <a:lnSpc>
                <a:spcPct val="150000"/>
              </a:lnSpc>
            </a:pPr>
            <a:r>
              <a:rPr lang="vi-VN" sz="1200" dirty="0">
                <a:latin typeface="UTM Avo" panose="02040603050506020204" pitchFamily="18" charset="0"/>
              </a:rPr>
              <a:t>      Nó bỗng thấy xung quanh xôn xao. Nó hé mắt nhìn: không có gì lạ cả. Bấy giờ, nó mới mở bừng những con mắt lá. Quả nhiên, không có gì lạ thật.</a:t>
            </a:r>
          </a:p>
          <a:p>
            <a:pPr algn="just">
              <a:lnSpc>
                <a:spcPct val="150000"/>
              </a:lnSpc>
            </a:pPr>
            <a:r>
              <a:rPr lang="vi-VN" sz="1200" dirty="0">
                <a:latin typeface="UTM Avo" panose="02040603050506020204" pitchFamily="18" charset="0"/>
              </a:rPr>
              <a:t>      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a:p>
            <a:pPr algn="just">
              <a:lnSpc>
                <a:spcPct val="150000"/>
              </a:lnSpc>
            </a:pPr>
            <a:r>
              <a:rPr lang="vi-VN" sz="1200" dirty="0">
                <a:latin typeface="UTM Avo" panose="02040603050506020204" pitchFamily="18" charset="0"/>
              </a:rPr>
              <a:t>      Càng nghe bạn bè trầm trồ, cây xấu hổ càng tiếc. Không biết bao giờ con chim xanh ấy quay trở </a:t>
            </a:r>
            <a:r>
              <a:rPr lang="vi-VN" sz="1200" dirty="0" smtClean="0">
                <a:latin typeface="UTM Avo" panose="02040603050506020204" pitchFamily="18" charset="0"/>
              </a:rPr>
              <a:t>lại</a:t>
            </a:r>
            <a:r>
              <a:rPr lang="en-US" sz="1200" dirty="0" smtClean="0">
                <a:latin typeface="UTM Avo" panose="02040603050506020204" pitchFamily="18" charset="0"/>
              </a:rPr>
              <a:t>?</a:t>
            </a:r>
            <a:endParaRPr lang="vi-VN" sz="1200" dirty="0">
              <a:latin typeface="UTM Avo" panose="02040603050506020204" pitchFamily="18" charset="0"/>
            </a:endParaRP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Trần Hoài Dương)</a:t>
            </a:r>
            <a:endParaRPr lang="en-US" sz="1200" dirty="0">
              <a:latin typeface="UTM Avo" panose="02040603050506020204" pitchFamily="18" charset="0"/>
            </a:endParaRPr>
          </a:p>
        </p:txBody>
      </p:sp>
      <p:pic>
        <p:nvPicPr>
          <p:cNvPr id="4" name="Picture 3">
            <a:extLst>
              <a:ext uri="{FF2B5EF4-FFF2-40B4-BE49-F238E27FC236}">
                <a16:creationId xmlns:a16="http://schemas.microsoft.com/office/drawing/2014/main" id="{F68F78EC-A1F9-400C-8B54-7454A26F5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94" y="1223305"/>
            <a:ext cx="304770" cy="288000"/>
          </a:xfrm>
          <a:prstGeom prst="rect">
            <a:avLst/>
          </a:prstGeom>
        </p:spPr>
      </p:pic>
      <p:pic>
        <p:nvPicPr>
          <p:cNvPr id="5" name="Picture 4">
            <a:extLst>
              <a:ext uri="{FF2B5EF4-FFF2-40B4-BE49-F238E27FC236}">
                <a16:creationId xmlns:a16="http://schemas.microsoft.com/office/drawing/2014/main" id="{0BCB1643-904F-49F5-9AF3-61F481F99B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91794" y="2309727"/>
            <a:ext cx="288000" cy="288000"/>
          </a:xfrm>
          <a:prstGeom prst="rect">
            <a:avLst/>
          </a:prstGeom>
        </p:spPr>
      </p:pic>
      <p:sp>
        <p:nvSpPr>
          <p:cNvPr id="6" name="TextBox 5">
            <a:extLst>
              <a:ext uri="{FF2B5EF4-FFF2-40B4-BE49-F238E27FC236}">
                <a16:creationId xmlns:a16="http://schemas.microsoft.com/office/drawing/2014/main" id="{6372A209-F73C-4A8B-B27F-949F0CF71DE1}"/>
              </a:ext>
            </a:extLst>
          </p:cNvPr>
          <p:cNvSpPr txBox="1"/>
          <p:nvPr/>
        </p:nvSpPr>
        <p:spPr>
          <a:xfrm>
            <a:off x="1256202" y="407602"/>
            <a:ext cx="278239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7" name="Picture 6">
            <a:extLst>
              <a:ext uri="{FF2B5EF4-FFF2-40B4-BE49-F238E27FC236}">
                <a16:creationId xmlns:a16="http://schemas.microsoft.com/office/drawing/2014/main" id="{8DD0B357-EDBD-4E73-B830-C879DF21DE6A}"/>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73894" y="485272"/>
            <a:ext cx="582308" cy="525172"/>
          </a:xfrm>
          <a:prstGeom prst="rect">
            <a:avLst/>
          </a:prstGeom>
        </p:spPr>
      </p:pic>
    </p:spTree>
    <p:extLst>
      <p:ext uri="{BB962C8B-B14F-4D97-AF65-F5344CB8AC3E}">
        <p14:creationId xmlns:p14="http://schemas.microsoft.com/office/powerpoint/2010/main" val="2499921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2C5D46-49FF-4797-A152-75538272D3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43774" y="1791127"/>
            <a:ext cx="6239979" cy="496066"/>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662231" y="1367726"/>
            <a:ext cx="4737006" cy="323165"/>
          </a:xfrm>
          <a:prstGeom prst="rect">
            <a:avLst/>
          </a:prstGeom>
          <a:noFill/>
        </p:spPr>
        <p:txBody>
          <a:bodyPr wrap="square" rtlCol="0">
            <a:spAutoFit/>
          </a:bodyPr>
          <a:lstStyle/>
          <a:p>
            <a:pPr algn="just"/>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Những từ ngữ nào sau đây chỉ đặc điểm?</a:t>
            </a:r>
          </a:p>
        </p:txBody>
      </p:sp>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sp>
        <p:nvSpPr>
          <p:cNvPr id="5" name="Oval 4">
            <a:extLst>
              <a:ext uri="{FF2B5EF4-FFF2-40B4-BE49-F238E27FC236}">
                <a16:creationId xmlns:a16="http://schemas.microsoft.com/office/drawing/2014/main" id="{02B3188B-68B5-48EB-A278-DF5386EDB96D}"/>
              </a:ext>
            </a:extLst>
          </p:cNvPr>
          <p:cNvSpPr/>
          <p:nvPr/>
        </p:nvSpPr>
        <p:spPr>
          <a:xfrm>
            <a:off x="394662" y="1790391"/>
            <a:ext cx="1084399"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a:extLst>
              <a:ext uri="{FF2B5EF4-FFF2-40B4-BE49-F238E27FC236}">
                <a16:creationId xmlns:a16="http://schemas.microsoft.com/office/drawing/2014/main" id="{8595CB70-824C-44B9-8F74-6BEFF4FEC294}"/>
              </a:ext>
            </a:extLst>
          </p:cNvPr>
          <p:cNvSpPr/>
          <p:nvPr/>
        </p:nvSpPr>
        <p:spPr>
          <a:xfrm>
            <a:off x="1628388" y="1790391"/>
            <a:ext cx="1210505"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a:extLst>
              <a:ext uri="{FF2B5EF4-FFF2-40B4-BE49-F238E27FC236}">
                <a16:creationId xmlns:a16="http://schemas.microsoft.com/office/drawing/2014/main" id="{97CBB137-EB0B-48A9-9241-C85AE0228F77}"/>
              </a:ext>
            </a:extLst>
          </p:cNvPr>
          <p:cNvSpPr/>
          <p:nvPr/>
        </p:nvSpPr>
        <p:spPr>
          <a:xfrm>
            <a:off x="5373247" y="1758150"/>
            <a:ext cx="1140979"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xtBox 34">
            <a:extLst>
              <a:ext uri="{FF2B5EF4-FFF2-40B4-BE49-F238E27FC236}">
                <a16:creationId xmlns:a16="http://schemas.microsoft.com/office/drawing/2014/main" id="{2F32293C-F65A-4822-BA05-08F90FEC94C0}"/>
              </a:ext>
            </a:extLst>
          </p:cNvPr>
          <p:cNvSpPr txBox="1"/>
          <p:nvPr/>
        </p:nvSpPr>
        <p:spPr>
          <a:xfrm>
            <a:off x="351323" y="2475947"/>
            <a:ext cx="6232430" cy="323165"/>
          </a:xfrm>
          <a:prstGeom prst="rect">
            <a:avLst/>
          </a:prstGeom>
          <a:noFill/>
        </p:spPr>
        <p:txBody>
          <a:bodyPr wrap="square" rtlCol="0">
            <a:spAutoFit/>
          </a:bodyPr>
          <a:lstStyle/>
          <a:p>
            <a:pPr algn="just"/>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Nói tiếp lời của cây xấu hổ:</a:t>
            </a:r>
          </a:p>
        </p:txBody>
      </p:sp>
      <p:pic>
        <p:nvPicPr>
          <p:cNvPr id="14" name="Picture 13">
            <a:extLst>
              <a:ext uri="{FF2B5EF4-FFF2-40B4-BE49-F238E27FC236}">
                <a16:creationId xmlns:a16="http://schemas.microsoft.com/office/drawing/2014/main" id="{AF9AEE42-F4D1-4FEF-A472-37ACF9E46D3F}"/>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6911" t="29983" r="11817" b="5203"/>
          <a:stretch/>
        </p:blipFill>
        <p:spPr>
          <a:xfrm>
            <a:off x="347821" y="310618"/>
            <a:ext cx="1318378" cy="1342271"/>
          </a:xfrm>
          <a:prstGeom prst="ellipse">
            <a:avLst/>
          </a:prstGeom>
        </p:spPr>
      </p:pic>
      <p:pic>
        <p:nvPicPr>
          <p:cNvPr id="4" name="Picture 3">
            <a:extLst>
              <a:ext uri="{FF2B5EF4-FFF2-40B4-BE49-F238E27FC236}">
                <a16:creationId xmlns:a16="http://schemas.microsoft.com/office/drawing/2014/main" id="{5BD0CCAE-D3A8-458B-A8C5-906D74357875}"/>
              </a:ext>
            </a:extLst>
          </p:cNvPr>
          <p:cNvPicPr>
            <a:picLocks noChangeAspect="1"/>
          </p:cNvPicPr>
          <p:nvPr/>
        </p:nvPicPr>
        <p:blipFill>
          <a:blip r:embed="rId7"/>
          <a:stretch>
            <a:fillRect/>
          </a:stretch>
        </p:blipFill>
        <p:spPr>
          <a:xfrm>
            <a:off x="620153" y="2799112"/>
            <a:ext cx="3226974" cy="1946752"/>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3355A3C7-CAAC-4F5A-A95E-1BF15B57E46D}"/>
              </a:ext>
            </a:extLst>
          </p:cNvPr>
          <p:cNvSpPr/>
          <p:nvPr/>
        </p:nvSpPr>
        <p:spPr>
          <a:xfrm>
            <a:off x="4012319" y="2747998"/>
            <a:ext cx="2386917" cy="1334903"/>
          </a:xfrm>
          <a:prstGeom prst="wedgeRoundRectCallout">
            <a:avLst>
              <a:gd name="adj1" fmla="val -63726"/>
              <a:gd name="adj2" fmla="val 74871"/>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80F6DB52-E194-45A1-AA0E-5BD13CED53DC}"/>
              </a:ext>
            </a:extLst>
          </p:cNvPr>
          <p:cNvSpPr/>
          <p:nvPr/>
        </p:nvSpPr>
        <p:spPr>
          <a:xfrm>
            <a:off x="4106399" y="2833977"/>
            <a:ext cx="1521570" cy="307777"/>
          </a:xfrm>
          <a:prstGeom prst="rect">
            <a:avLst/>
          </a:prstGeom>
        </p:spPr>
        <p:txBody>
          <a:bodyPr wrap="none">
            <a:spAutoFit/>
          </a:bodyPr>
          <a:lstStyle/>
          <a:p>
            <a:r>
              <a:rPr lang="vi-VN" dirty="0">
                <a:solidFill>
                  <a:srgbClr val="002060"/>
                </a:solidFill>
                <a:latin typeface="UTM Avo" panose="02040603050506020204" pitchFamily="18" charset="0"/>
              </a:rPr>
              <a:t>Mình rất tiếc ...</a:t>
            </a:r>
            <a:endParaRPr lang="vi-VN" dirty="0"/>
          </a:p>
        </p:txBody>
      </p:sp>
      <p:sp>
        <p:nvSpPr>
          <p:cNvPr id="19" name="Rectangle 18">
            <a:extLst>
              <a:ext uri="{FF2B5EF4-FFF2-40B4-BE49-F238E27FC236}">
                <a16:creationId xmlns:a16="http://schemas.microsoft.com/office/drawing/2014/main" id="{761A369F-EAB7-4116-A8D3-813021058D32}"/>
              </a:ext>
            </a:extLst>
          </p:cNvPr>
          <p:cNvSpPr/>
          <p:nvPr/>
        </p:nvSpPr>
        <p:spPr>
          <a:xfrm>
            <a:off x="4104940" y="2833977"/>
            <a:ext cx="2132907" cy="1169551"/>
          </a:xfrm>
          <a:prstGeom prst="rect">
            <a:avLst/>
          </a:prstGeom>
        </p:spPr>
        <p:txBody>
          <a:bodyPr wrap="square">
            <a:spAutoFit/>
          </a:bodyPr>
          <a:lstStyle/>
          <a:p>
            <a:pPr algn="just"/>
            <a:r>
              <a:rPr lang="vi-VN" dirty="0">
                <a:solidFill>
                  <a:srgbClr val="002060"/>
                </a:solidFill>
                <a:latin typeface="UTM Avo" panose="02040603050506020204" pitchFamily="18" charset="0"/>
              </a:rPr>
              <a:t>Mình rất tiếc </a:t>
            </a:r>
            <a:r>
              <a:rPr lang="vi-VN" dirty="0">
                <a:solidFill>
                  <a:srgbClr val="FF0000"/>
                </a:solidFill>
                <a:latin typeface="UTM Avo" panose="02040603050506020204" pitchFamily="18" charset="0"/>
              </a:rPr>
              <a:t>vì đã quá nhút nhát nên đã nhắm mắt lại, không nhìn thấy con chim xanh xinh đẹp ấy.</a:t>
            </a:r>
            <a:endParaRPr lang="vi-VN" dirty="0"/>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heel(1)">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heel(1)">
                                      <p:cBhvr>
                                        <p:cTn id="26" dur="1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9"/>
                                        </p:tgtEl>
                                        <p:attrNameLst>
                                          <p:attrName>style.visibility</p:attrName>
                                        </p:attrNameLst>
                                      </p:cBhvr>
                                      <p:to>
                                        <p:strVal val="hidden"/>
                                      </p:to>
                                    </p:set>
                                  </p:childTnLst>
                                </p:cTn>
                              </p:par>
                            </p:childTnLst>
                          </p:cTn>
                        </p:par>
                        <p:par>
                          <p:cTn id="48" fill="hold">
                            <p:stCondLst>
                              <p:cond delay="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31" grpId="0" animBg="1"/>
      <p:bldP spid="34" grpId="0" animBg="1"/>
      <p:bldP spid="35" grpId="0"/>
      <p:bldP spid="7" grpId="0" animBg="1"/>
      <p:bldP spid="9" grpId="0"/>
      <p:bldP spid="9" grpId="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C142A06D-6A13-4C98-BDFE-1220BF5C38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AE4E3A1-F0FA-456C-A6BE-FDFC82492F40}"/>
              </a:ext>
            </a:extLst>
          </p:cNvPr>
          <p:cNvGrpSpPr/>
          <p:nvPr/>
        </p:nvGrpSpPr>
        <p:grpSpPr>
          <a:xfrm>
            <a:off x="337443" y="465447"/>
            <a:ext cx="4684979" cy="806368"/>
            <a:chOff x="337443" y="465447"/>
            <a:chExt cx="4684979" cy="806368"/>
          </a:xfrm>
        </p:grpSpPr>
        <p:grpSp>
          <p:nvGrpSpPr>
            <p:cNvPr id="15" name="Group 14">
              <a:extLst>
                <a:ext uri="{FF2B5EF4-FFF2-40B4-BE49-F238E27FC236}">
                  <a16:creationId xmlns:a16="http://schemas.microsoft.com/office/drawing/2014/main" id="{20F6AF29-A27B-4CD6-ABE3-3E711CAA3E25}"/>
                </a:ext>
              </a:extLst>
            </p:cNvPr>
            <p:cNvGrpSpPr/>
            <p:nvPr/>
          </p:nvGrpSpPr>
          <p:grpSpPr>
            <a:xfrm>
              <a:off x="337443" y="617893"/>
              <a:ext cx="1645547" cy="653922"/>
              <a:chOff x="337443" y="617893"/>
              <a:chExt cx="1645547" cy="653922"/>
            </a:xfrm>
          </p:grpSpPr>
          <p:sp>
            <p:nvSpPr>
              <p:cNvPr id="17" name="TextBox 16">
                <a:extLst>
                  <a:ext uri="{FF2B5EF4-FFF2-40B4-BE49-F238E27FC236}">
                    <a16:creationId xmlns:a16="http://schemas.microsoft.com/office/drawing/2014/main" id="{EE6F5CE8-B58A-49FA-B80E-661F338B23FC}"/>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7</a:t>
                </a:r>
              </a:p>
            </p:txBody>
          </p:sp>
          <p:sp>
            <p:nvSpPr>
              <p:cNvPr id="23" name="TextBox 22">
                <a:extLst>
                  <a:ext uri="{FF2B5EF4-FFF2-40B4-BE49-F238E27FC236}">
                    <a16:creationId xmlns:a16="http://schemas.microsoft.com/office/drawing/2014/main" id="{B4A80A5C-AE5E-4399-82EA-FD3967DDB5DE}"/>
                  </a:ext>
                </a:extLst>
              </p:cNvPr>
              <p:cNvSpPr txBox="1"/>
              <p:nvPr/>
            </p:nvSpPr>
            <p:spPr>
              <a:xfrm>
                <a:off x="337443" y="625484"/>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7</a:t>
                </a:r>
              </a:p>
            </p:txBody>
          </p:sp>
        </p:grpSp>
        <p:sp>
          <p:nvSpPr>
            <p:cNvPr id="16" name="TextBox 15">
              <a:extLst>
                <a:ext uri="{FF2B5EF4-FFF2-40B4-BE49-F238E27FC236}">
                  <a16:creationId xmlns:a16="http://schemas.microsoft.com/office/drawing/2014/main" id="{2F85FBE1-AF59-41B8-B172-D2177306C551}"/>
                </a:ext>
              </a:extLst>
            </p:cNvPr>
            <p:cNvSpPr txBox="1"/>
            <p:nvPr/>
          </p:nvSpPr>
          <p:spPr>
            <a:xfrm>
              <a:off x="1835578" y="465447"/>
              <a:ext cx="3186844" cy="707886"/>
            </a:xfrm>
            <a:prstGeom prst="rect">
              <a:avLst/>
            </a:prstGeom>
            <a:noFill/>
          </p:spPr>
          <p:txBody>
            <a:bodyPr wrap="square" rtlCol="0">
              <a:spAutoFit/>
            </a:bodyPr>
            <a:lstStyle/>
            <a:p>
              <a:r>
                <a:rPr lang="vi-VN" sz="4000">
                  <a:solidFill>
                    <a:schemeClr val="accent2"/>
                  </a:solidFill>
                  <a:latin typeface="UTM Cookies" panose="02040603050506020204" pitchFamily="18" charset="0"/>
                </a:rPr>
                <a:t>CÂY XẤU HỔ</a:t>
              </a:r>
              <a:endParaRPr lang="en-US" sz="4000" dirty="0">
                <a:solidFill>
                  <a:schemeClr val="accent2"/>
                </a:solidFill>
                <a:latin typeface="UTM Cookies" panose="02040603050506020204" pitchFamily="18" charset="0"/>
              </a:endParaRPr>
            </a:p>
          </p:txBody>
        </p:sp>
      </p:grpSp>
    </p:spTree>
    <p:custDataLst>
      <p:tags r:id="rId1"/>
    </p:custDataLst>
    <p:extLst>
      <p:ext uri="{BB962C8B-B14F-4D97-AF65-F5344CB8AC3E}">
        <p14:creationId xmlns:p14="http://schemas.microsoft.com/office/powerpoint/2010/main" val="1621177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76944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CHỮ HOA </a:t>
            </a:r>
            <a:r>
              <a:rPr lang="vi-VN" sz="4400" dirty="0">
                <a:solidFill>
                  <a:schemeClr val="accent2"/>
                </a:solidFill>
                <a:latin typeface="HP001" panose="020B0603050302020204" pitchFamily="34" charset="0"/>
                <a:ea typeface="HP001" panose="020B0603050302020204" pitchFamily="34" charset="0"/>
              </a:rPr>
              <a:t>C</a:t>
            </a:r>
            <a:endParaRPr lang="en-US" sz="3600" dirty="0">
              <a:solidFill>
                <a:schemeClr val="accent2"/>
              </a:solidFill>
              <a:latin typeface="HP001" panose="020B0603050302020204" pitchFamily="34" charset="0"/>
              <a:ea typeface="HP001" panose="020B0603050302020204" pitchFamily="34" charset="0"/>
            </a:endParaRPr>
          </a:p>
        </p:txBody>
      </p:sp>
      <p:sp>
        <p:nvSpPr>
          <p:cNvPr id="17" name="TextBox 16">
            <a:extLst>
              <a:ext uri="{FF2B5EF4-FFF2-40B4-BE49-F238E27FC236}">
                <a16:creationId xmlns:a16="http://schemas.microsoft.com/office/drawing/2014/main" id="{90495074-CD09-4CB2-8F23-DB3380F67003}"/>
              </a:ext>
            </a:extLst>
          </p:cNvPr>
          <p:cNvSpPr txBox="1"/>
          <p:nvPr/>
        </p:nvSpPr>
        <p:spPr>
          <a:xfrm>
            <a:off x="862473" y="1280137"/>
            <a:ext cx="5365827" cy="769441"/>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C</a:t>
            </a:r>
            <a:endParaRPr lang="en-US" sz="2000" b="1" dirty="0">
              <a:solidFill>
                <a:schemeClr val="accent1">
                  <a:lumMod val="50000"/>
                </a:schemeClr>
              </a:solidFill>
              <a:latin typeface="UTM Avo" panose="02040603050506020204" pitchFamily="18" charset="0"/>
            </a:endParaRPr>
          </a:p>
        </p:txBody>
      </p:sp>
      <p:pic>
        <p:nvPicPr>
          <p:cNvPr id="3" name="Picture 2" descr="A picture containing shoji, window&#10;&#10;Description automatically generated">
            <a:extLst>
              <a:ext uri="{FF2B5EF4-FFF2-40B4-BE49-F238E27FC236}">
                <a16:creationId xmlns:a16="http://schemas.microsoft.com/office/drawing/2014/main" id="{AB3FB2D1-7367-4730-875E-E0C3AA4E8CB2}"/>
              </a:ext>
            </a:extLst>
          </p:cNvPr>
          <p:cNvPicPr>
            <a:picLocks noChangeAspect="1"/>
          </p:cNvPicPr>
          <p:nvPr/>
        </p:nvPicPr>
        <p:blipFill rotWithShape="1">
          <a:blip r:embed="rId3"/>
          <a:srcRect l="51724" t="3023" r="-2189" b="-3023"/>
          <a:stretch/>
        </p:blipFill>
        <p:spPr>
          <a:xfrm>
            <a:off x="1007010" y="2068976"/>
            <a:ext cx="2682913" cy="2658175"/>
          </a:xfrm>
          <a:prstGeom prst="rect">
            <a:avLst/>
          </a:prstGeom>
        </p:spPr>
      </p:pic>
      <p:pic>
        <p:nvPicPr>
          <p:cNvPr id="7" name="Picture 6">
            <a:extLst>
              <a:ext uri="{FF2B5EF4-FFF2-40B4-BE49-F238E27FC236}">
                <a16:creationId xmlns:a16="http://schemas.microsoft.com/office/drawing/2014/main" id="{469C555D-DD21-4F5B-A50E-001A1E01AE6D}"/>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6911" t="29983" r="11817" b="5203"/>
          <a:stretch/>
        </p:blipFill>
        <p:spPr>
          <a:xfrm>
            <a:off x="347821" y="310618"/>
            <a:ext cx="1318378" cy="1342271"/>
          </a:xfrm>
          <a:prstGeom prst="ellipse">
            <a:avLst/>
          </a:prstGeom>
        </p:spPr>
      </p:pic>
      <p:pic>
        <p:nvPicPr>
          <p:cNvPr id="4" name="Picture 3" descr="Diagram, engineering drawing&#10;&#10;Description automatically generated">
            <a:extLst>
              <a:ext uri="{FF2B5EF4-FFF2-40B4-BE49-F238E27FC236}">
                <a16:creationId xmlns:a16="http://schemas.microsoft.com/office/drawing/2014/main" id="{5B1D68A4-086B-460A-A953-8E94CCB77B3A}"/>
              </a:ext>
            </a:extLst>
          </p:cNvPr>
          <p:cNvPicPr>
            <a:picLocks noChangeAspect="1"/>
          </p:cNvPicPr>
          <p:nvPr/>
        </p:nvPicPr>
        <p:blipFill rotWithShape="1">
          <a:blip r:embed="rId6"/>
          <a:srcRect l="11553" t="21705" r="11553" b="22274"/>
          <a:stretch/>
        </p:blipFill>
        <p:spPr>
          <a:xfrm>
            <a:off x="3689923" y="2870790"/>
            <a:ext cx="1817742" cy="1873035"/>
          </a:xfrm>
          <a:prstGeom prst="rect">
            <a:avLst/>
          </a:prstGeom>
        </p:spPr>
      </p:pic>
    </p:spTree>
    <p:custDataLst>
      <p:tags r:id="rId1"/>
    </p:custDataLst>
    <p:extLst>
      <p:ext uri="{BB962C8B-B14F-4D97-AF65-F5344CB8AC3E}">
        <p14:creationId xmlns:p14="http://schemas.microsoft.com/office/powerpoint/2010/main" val="2333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C21815-68B3-4227-8E2D-1B843968302F}"/>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C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vừa)</a:t>
            </a:r>
            <a:endParaRPr lang="en-US" sz="1800" b="1" dirty="0">
              <a:solidFill>
                <a:schemeClr val="accent1">
                  <a:lumMod val="50000"/>
                </a:schemeClr>
              </a:solidFill>
              <a:latin typeface="UTM Avo" panose="02040603050506020204" pitchFamily="18" charset="0"/>
            </a:endParaRPr>
          </a:p>
        </p:txBody>
      </p:sp>
      <p:pic>
        <p:nvPicPr>
          <p:cNvPr id="3" name="Picture 2" descr="Diagram&#10;&#10;Description automatically generated">
            <a:extLst>
              <a:ext uri="{FF2B5EF4-FFF2-40B4-BE49-F238E27FC236}">
                <a16:creationId xmlns:a16="http://schemas.microsoft.com/office/drawing/2014/main" id="{656024F7-EA4C-4C5F-A37A-DF1560AC748A}"/>
              </a:ext>
            </a:extLst>
          </p:cNvPr>
          <p:cNvPicPr>
            <a:picLocks noChangeAspect="1"/>
          </p:cNvPicPr>
          <p:nvPr/>
        </p:nvPicPr>
        <p:blipFill>
          <a:blip r:embed="rId2"/>
          <a:stretch>
            <a:fillRect/>
          </a:stretch>
        </p:blipFill>
        <p:spPr>
          <a:xfrm>
            <a:off x="637952" y="1377714"/>
            <a:ext cx="5365827" cy="3139951"/>
          </a:xfrm>
          <a:prstGeom prst="rect">
            <a:avLst/>
          </a:prstGeom>
        </p:spPr>
      </p:pic>
    </p:spTree>
    <p:extLst>
      <p:ext uri="{BB962C8B-B14F-4D97-AF65-F5344CB8AC3E}">
        <p14:creationId xmlns:p14="http://schemas.microsoft.com/office/powerpoint/2010/main" val="1214718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B65477-45D9-4139-BAFA-EA887941A757}"/>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C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nhỏ)</a:t>
            </a:r>
            <a:endParaRPr lang="en-US" sz="1800" b="1" dirty="0">
              <a:solidFill>
                <a:schemeClr val="accent1">
                  <a:lumMod val="50000"/>
                </a:schemeClr>
              </a:solidFill>
              <a:latin typeface="UTM Avo" panose="02040603050506020204" pitchFamily="18" charset="0"/>
            </a:endParaRPr>
          </a:p>
        </p:txBody>
      </p:sp>
      <p:pic>
        <p:nvPicPr>
          <p:cNvPr id="3" name="C">
            <a:hlinkClick r:id="" action="ppaction://media"/>
            <a:extLst>
              <a:ext uri="{FF2B5EF4-FFF2-40B4-BE49-F238E27FC236}">
                <a16:creationId xmlns:a16="http://schemas.microsoft.com/office/drawing/2014/main" id="{4BCABEF7-DB7B-4314-BBD9-9261DC71AE8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b="9369"/>
          <a:stretch/>
        </p:blipFill>
        <p:spPr>
          <a:xfrm>
            <a:off x="1169582" y="1236664"/>
            <a:ext cx="4221125" cy="3345969"/>
          </a:xfrm>
          <a:prstGeom prst="rect">
            <a:avLst/>
          </a:prstGeom>
        </p:spPr>
      </p:pic>
    </p:spTree>
    <p:extLst>
      <p:ext uri="{BB962C8B-B14F-4D97-AF65-F5344CB8AC3E}">
        <p14:creationId xmlns:p14="http://schemas.microsoft.com/office/powerpoint/2010/main" val="19293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VIẾT ỨNG DỤNG</a:t>
            </a:r>
            <a:endParaRPr lang="en-US" sz="3600" dirty="0">
              <a:solidFill>
                <a:schemeClr val="accent2"/>
              </a:solidFill>
              <a:latin typeface="HP001" panose="020B0603050302020204" pitchFamily="34" charset="0"/>
              <a:ea typeface="HP001" panose="020B0603050302020204" pitchFamily="34" charset="0"/>
            </a:endParaRPr>
          </a:p>
        </p:txBody>
      </p:sp>
      <p:sp>
        <p:nvSpPr>
          <p:cNvPr id="7" name="TextBox 6">
            <a:extLst>
              <a:ext uri="{FF2B5EF4-FFF2-40B4-BE49-F238E27FC236}">
                <a16:creationId xmlns:a16="http://schemas.microsoft.com/office/drawing/2014/main" id="{D5A14ACB-BA2A-42D1-98F7-CA57672DDE68}"/>
              </a:ext>
            </a:extLst>
          </p:cNvPr>
          <p:cNvSpPr txBox="1"/>
          <p:nvPr/>
        </p:nvSpPr>
        <p:spPr>
          <a:xfrm>
            <a:off x="789460" y="2633379"/>
            <a:ext cx="6119826" cy="177458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8" name="Group 7">
            <a:extLst>
              <a:ext uri="{FF2B5EF4-FFF2-40B4-BE49-F238E27FC236}">
                <a16:creationId xmlns:a16="http://schemas.microsoft.com/office/drawing/2014/main" id="{233F8E6D-9AC2-4331-A7C4-05CC848F23A0}"/>
              </a:ext>
            </a:extLst>
          </p:cNvPr>
          <p:cNvGrpSpPr/>
          <p:nvPr/>
        </p:nvGrpSpPr>
        <p:grpSpPr>
          <a:xfrm>
            <a:off x="437726" y="1797843"/>
            <a:ext cx="6224838" cy="892832"/>
            <a:chOff x="418676" y="2043957"/>
            <a:chExt cx="6224838" cy="892832"/>
          </a:xfrm>
        </p:grpSpPr>
        <p:pic>
          <p:nvPicPr>
            <p:cNvPr id="9" name="Picture 8">
              <a:extLst>
                <a:ext uri="{FF2B5EF4-FFF2-40B4-BE49-F238E27FC236}">
                  <a16:creationId xmlns:a16="http://schemas.microsoft.com/office/drawing/2014/main" id="{7D825A87-34B8-4C08-A6CD-491543AA1F38}"/>
                </a:ext>
              </a:extLst>
            </p:cNvPr>
            <p:cNvPicPr>
              <a:picLocks noChangeAspect="1"/>
            </p:cNvPicPr>
            <p:nvPr/>
          </p:nvPicPr>
          <p:blipFill rotWithShape="1">
            <a:blip r:embed="rId3"/>
            <a:srcRect l="1" r="27106" b="84500"/>
            <a:stretch/>
          </p:blipFill>
          <p:spPr>
            <a:xfrm>
              <a:off x="418676" y="2043957"/>
              <a:ext cx="6020648" cy="892832"/>
            </a:xfrm>
            <a:prstGeom prst="rect">
              <a:avLst/>
            </a:prstGeom>
          </p:spPr>
        </p:pic>
        <p:sp>
          <p:nvSpPr>
            <p:cNvPr id="11" name="TextBox 10">
              <a:extLst>
                <a:ext uri="{FF2B5EF4-FFF2-40B4-BE49-F238E27FC236}">
                  <a16:creationId xmlns:a16="http://schemas.microsoft.com/office/drawing/2014/main" id="{B587FF6E-AB2B-43A3-AB65-0FC2F75F5A7E}"/>
                </a:ext>
              </a:extLst>
            </p:cNvPr>
            <p:cNvSpPr txBox="1"/>
            <p:nvPr/>
          </p:nvSpPr>
          <p:spPr>
            <a:xfrm>
              <a:off x="461599" y="2333679"/>
              <a:ext cx="6181915" cy="523220"/>
            </a:xfrm>
            <a:prstGeom prst="rect">
              <a:avLst/>
            </a:prstGeom>
            <a:noFill/>
          </p:spPr>
          <p:txBody>
            <a:bodyPr wrap="square">
              <a:spAutoFit/>
            </a:bodyPr>
            <a:lstStyle/>
            <a:p>
              <a:r>
                <a:rPr lang="vi-VN" sz="2800" dirty="0">
                  <a:solidFill>
                    <a:srgbClr val="FF0000"/>
                  </a:solidFill>
                  <a:latin typeface="HP001 4 hàng" panose="020B0603050302020204" pitchFamily="34" charset="0"/>
                </a:rPr>
                <a:t>Có cŪg mài sắt, có ngày </a:t>
              </a:r>
              <a:r>
                <a:rPr lang="el-GR" sz="2800" dirty="0">
                  <a:solidFill>
                    <a:srgbClr val="FF0000"/>
                  </a:solidFill>
                  <a:latin typeface="HP001 4 hàng" panose="020B0603050302020204" pitchFamily="34" charset="0"/>
                </a:rPr>
                <a:t>Ζ</a:t>
              </a:r>
              <a:r>
                <a:rPr lang="vi-VN" sz="2800" dirty="0">
                  <a:solidFill>
                    <a:srgbClr val="FF0000"/>
                  </a:solidFill>
                  <a:latin typeface="HP001 4 hàng" panose="020B0603050302020204" pitchFamily="34" charset="0"/>
                </a:rPr>
                <a:t>ǘn kim.</a:t>
              </a:r>
              <a:endParaRPr lang="en-US" sz="2800" dirty="0">
                <a:solidFill>
                  <a:srgbClr val="FF0000"/>
                </a:solidFill>
                <a:latin typeface="HP001 4 hàng" panose="020B0603050302020204" pitchFamily="34" charset="0"/>
              </a:endParaRPr>
            </a:p>
          </p:txBody>
        </p:sp>
      </p:grpSp>
      <p:sp>
        <p:nvSpPr>
          <p:cNvPr id="14" name="TextBox 13">
            <a:extLst>
              <a:ext uri="{FF2B5EF4-FFF2-40B4-BE49-F238E27FC236}">
                <a16:creationId xmlns:a16="http://schemas.microsoft.com/office/drawing/2014/main" id="{A00E950B-C8BB-4935-91C5-B7A3E6C7EADE}"/>
              </a:ext>
            </a:extLst>
          </p:cNvPr>
          <p:cNvSpPr txBox="1"/>
          <p:nvPr/>
        </p:nvSpPr>
        <p:spPr>
          <a:xfrm>
            <a:off x="789460" y="368026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id="{41A12120-69C0-4ED1-8941-E290F22F507E}"/>
              </a:ext>
            </a:extLst>
          </p:cNvPr>
          <p:cNvSpPr txBox="1"/>
          <p:nvPr/>
        </p:nvSpPr>
        <p:spPr>
          <a:xfrm>
            <a:off x="789460" y="3037425"/>
            <a:ext cx="1335888" cy="409728"/>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a:solidFill>
                  <a:schemeClr val="accent6">
                    <a:lumMod val="75000"/>
                  </a:schemeClr>
                </a:solidFill>
                <a:latin typeface="HP001" panose="020B0603050302020204" pitchFamily="34" charset="0"/>
                <a:ea typeface="HP001" panose="020B0603050302020204" pitchFamily="34" charset="0"/>
                <a:sym typeface="Wingdings" panose="05000000000000000000" pitchFamily="2" charset="2"/>
              </a:rPr>
              <a:t>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9" name="TextBox 18">
            <a:extLst>
              <a:ext uri="{FF2B5EF4-FFF2-40B4-BE49-F238E27FC236}">
                <a16:creationId xmlns:a16="http://schemas.microsoft.com/office/drawing/2014/main" id="{972CBE13-D5C9-4C68-A64A-97B98D96ED0B}"/>
              </a:ext>
            </a:extLst>
          </p:cNvPr>
          <p:cNvSpPr txBox="1"/>
          <p:nvPr/>
        </p:nvSpPr>
        <p:spPr>
          <a:xfrm>
            <a:off x="789460" y="4323881"/>
            <a:ext cx="6119826" cy="47320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800" dirty="0">
                <a:solidFill>
                  <a:schemeClr val="accent6">
                    <a:lumMod val="75000"/>
                  </a:schemeClr>
                </a:solidFill>
                <a:latin typeface="HP001" panose="020B0603050302020204" pitchFamily="34" charset="0"/>
                <a:ea typeface="HP001" panose="020B0603050302020204" pitchFamily="34" charset="0"/>
              </a:rPr>
              <a:t>C, k, g</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pic>
        <p:nvPicPr>
          <p:cNvPr id="15" name="Picture 14">
            <a:extLst>
              <a:ext uri="{FF2B5EF4-FFF2-40B4-BE49-F238E27FC236}">
                <a16:creationId xmlns:a16="http://schemas.microsoft.com/office/drawing/2014/main" id="{6286542E-B8F4-4EEA-8F26-08E9C5195BE6}"/>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6911" t="29983" r="11817" b="5203"/>
          <a:stretch/>
        </p:blipFill>
        <p:spPr>
          <a:xfrm>
            <a:off x="347821" y="310618"/>
            <a:ext cx="1318378" cy="1342271"/>
          </a:xfrm>
          <a:prstGeom prst="ellipse">
            <a:avLst/>
          </a:prstGeom>
        </p:spPr>
      </p:pic>
    </p:spTree>
    <p:custDataLst>
      <p:tags r:id="rId1"/>
    </p:custDataLst>
    <p:extLst>
      <p:ext uri="{BB962C8B-B14F-4D97-AF65-F5344CB8AC3E}">
        <p14:creationId xmlns:p14="http://schemas.microsoft.com/office/powerpoint/2010/main" val="17817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uiExpand="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VIẾT VỞ</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Student Writing (#4) | Free SVG">
            <a:extLst>
              <a:ext uri="{FF2B5EF4-FFF2-40B4-BE49-F238E27FC236}">
                <a16:creationId xmlns:a16="http://schemas.microsoft.com/office/drawing/2014/main" id="{0A965514-ECAF-4850-8ADD-D39DABD67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7" y="1938113"/>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C03E65-CE96-43DC-BA78-7E52DB0E7929}"/>
              </a:ext>
            </a:extLst>
          </p:cNvPr>
          <p:cNvSpPr txBox="1"/>
          <p:nvPr/>
        </p:nvSpPr>
        <p:spPr>
          <a:xfrm>
            <a:off x="746083" y="1597872"/>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vào vở </a:t>
            </a:r>
            <a:r>
              <a:rPr lang="vi-VN" sz="1600" b="1" i="1" dirty="0">
                <a:solidFill>
                  <a:srgbClr val="0070C0"/>
                </a:solidFill>
                <a:latin typeface="UTM Avo" panose="02040603050506020204" pitchFamily="18" charset="0"/>
              </a:rPr>
              <a:t>Tập viết 2 tập một</a:t>
            </a:r>
            <a:endParaRPr lang="en-US" sz="1600" b="1" dirty="0">
              <a:solidFill>
                <a:srgbClr val="0070C0"/>
              </a:solidFill>
              <a:latin typeface="UTM Avo" panose="02040603050506020204" pitchFamily="18" charset="0"/>
            </a:endParaRPr>
          </a:p>
        </p:txBody>
      </p:sp>
      <p:pic>
        <p:nvPicPr>
          <p:cNvPr id="7" name="Picture 6">
            <a:extLst>
              <a:ext uri="{FF2B5EF4-FFF2-40B4-BE49-F238E27FC236}">
                <a16:creationId xmlns:a16="http://schemas.microsoft.com/office/drawing/2014/main" id="{72A3123D-803F-4E2F-965D-D99570BB3690}"/>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6911" t="29983" r="11817" b="5203"/>
          <a:stretch/>
        </p:blipFill>
        <p:spPr>
          <a:xfrm>
            <a:off x="347821" y="310618"/>
            <a:ext cx="1318378" cy="1342271"/>
          </a:xfrm>
          <a:prstGeom prst="ellipse">
            <a:avLst/>
          </a:prstGeom>
        </p:spPr>
      </p:pic>
    </p:spTree>
    <p:custDataLst>
      <p:tags r:id="rId1"/>
    </p:custDataLst>
    <p:extLst>
      <p:ext uri="{BB962C8B-B14F-4D97-AF65-F5344CB8AC3E}">
        <p14:creationId xmlns:p14="http://schemas.microsoft.com/office/powerpoint/2010/main" val="3438970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D95E369-22E3-47BF-A4B6-6F6C7AEDEE5A}"/>
              </a:ext>
            </a:extLst>
          </p:cNvPr>
          <p:cNvGrpSpPr/>
          <p:nvPr/>
        </p:nvGrpSpPr>
        <p:grpSpPr>
          <a:xfrm>
            <a:off x="825296" y="1401452"/>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1829745" y="3179483"/>
              <a:ext cx="3745069" cy="815480"/>
            </a:xfrm>
            <a:prstGeom prst="rect">
              <a:avLst/>
            </a:prstGeom>
            <a:noFill/>
          </p:spPr>
          <p:txBody>
            <a:bodyPr wrap="square" rtlCol="0">
              <a:spAutoFit/>
            </a:bodyPr>
            <a:lstStyle/>
            <a:p>
              <a:pPr algn="ctr">
                <a:lnSpc>
                  <a:spcPct val="150000"/>
                </a:lnSpc>
              </a:pPr>
              <a:r>
                <a:rPr lang="vi-VN" sz="3600" b="1">
                  <a:solidFill>
                    <a:srgbClr val="17479D"/>
                  </a:solidFill>
                  <a:latin typeface="UTM Avo" panose="02040603050506020204" pitchFamily="18" charset="0"/>
                </a:rPr>
                <a:t>NÓI VÀ NGHE</a:t>
              </a:r>
              <a:endParaRPr lang="en-US" sz="36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2333588" y="2690349"/>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dirty="0">
                  <a:solidFill>
                    <a:schemeClr val="accent1">
                      <a:lumMod val="50000"/>
                    </a:schemeClr>
                  </a:solidFill>
                  <a:latin typeface="UTM Avo" panose="02040603050506020204" pitchFamily="18" charset="0"/>
                </a:rPr>
                <a:t>4</a:t>
              </a:r>
              <a:endParaRPr lang="en-US" sz="2800" b="1" dirty="0">
                <a:solidFill>
                  <a:schemeClr val="accent1">
                    <a:lumMod val="50000"/>
                  </a:schemeClr>
                </a:solidFill>
                <a:latin typeface="UTM Avo" panose="02040603050506020204" pitchFamily="18" charset="0"/>
              </a:endParaRPr>
            </a:p>
          </p:txBody>
        </p:sp>
      </p:grpSp>
      <p:pic>
        <p:nvPicPr>
          <p:cNvPr id="3076" name="Picture 4">
            <a:extLst>
              <a:ext uri="{FF2B5EF4-FFF2-40B4-BE49-F238E27FC236}">
                <a16:creationId xmlns:a16="http://schemas.microsoft.com/office/drawing/2014/main" id="{7A146967-3A9E-4CF5-970E-3317318D5A2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2822" y="3391782"/>
            <a:ext cx="1872878" cy="134820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2AA74A8-7C13-4AB8-B39C-7D01D7F44BF3}"/>
              </a:ext>
            </a:extLst>
          </p:cNvPr>
          <p:cNvGrpSpPr/>
          <p:nvPr/>
        </p:nvGrpSpPr>
        <p:grpSpPr>
          <a:xfrm>
            <a:off x="337443" y="465447"/>
            <a:ext cx="4684979" cy="806368"/>
            <a:chOff x="337443" y="465447"/>
            <a:chExt cx="4684979" cy="806368"/>
          </a:xfrm>
        </p:grpSpPr>
        <p:grpSp>
          <p:nvGrpSpPr>
            <p:cNvPr id="15" name="Group 14">
              <a:extLst>
                <a:ext uri="{FF2B5EF4-FFF2-40B4-BE49-F238E27FC236}">
                  <a16:creationId xmlns:a16="http://schemas.microsoft.com/office/drawing/2014/main" id="{0A546EF5-32B1-4E98-A96E-FEB7BD6B92B5}"/>
                </a:ext>
              </a:extLst>
            </p:cNvPr>
            <p:cNvGrpSpPr/>
            <p:nvPr/>
          </p:nvGrpSpPr>
          <p:grpSpPr>
            <a:xfrm>
              <a:off x="337443" y="617893"/>
              <a:ext cx="1645547" cy="653922"/>
              <a:chOff x="337443" y="617893"/>
              <a:chExt cx="1645547" cy="653922"/>
            </a:xfrm>
          </p:grpSpPr>
          <p:sp>
            <p:nvSpPr>
              <p:cNvPr id="17" name="TextBox 16">
                <a:extLst>
                  <a:ext uri="{FF2B5EF4-FFF2-40B4-BE49-F238E27FC236}">
                    <a16:creationId xmlns:a16="http://schemas.microsoft.com/office/drawing/2014/main" id="{F29CCFF0-5E58-43FE-AA08-8893464286B0}"/>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7</a:t>
                </a:r>
              </a:p>
            </p:txBody>
          </p:sp>
          <p:sp>
            <p:nvSpPr>
              <p:cNvPr id="23" name="TextBox 22">
                <a:extLst>
                  <a:ext uri="{FF2B5EF4-FFF2-40B4-BE49-F238E27FC236}">
                    <a16:creationId xmlns:a16="http://schemas.microsoft.com/office/drawing/2014/main" id="{D61E4467-9A9A-40F1-8D9A-F07586283D32}"/>
                  </a:ext>
                </a:extLst>
              </p:cNvPr>
              <p:cNvSpPr txBox="1"/>
              <p:nvPr/>
            </p:nvSpPr>
            <p:spPr>
              <a:xfrm>
                <a:off x="337443" y="625484"/>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7</a:t>
                </a:r>
              </a:p>
            </p:txBody>
          </p:sp>
        </p:grpSp>
        <p:sp>
          <p:nvSpPr>
            <p:cNvPr id="16" name="TextBox 15">
              <a:extLst>
                <a:ext uri="{FF2B5EF4-FFF2-40B4-BE49-F238E27FC236}">
                  <a16:creationId xmlns:a16="http://schemas.microsoft.com/office/drawing/2014/main" id="{B0DC5ECA-A27A-4E2B-A95C-DCCA93A246DC}"/>
                </a:ext>
              </a:extLst>
            </p:cNvPr>
            <p:cNvSpPr txBox="1"/>
            <p:nvPr/>
          </p:nvSpPr>
          <p:spPr>
            <a:xfrm>
              <a:off x="1835578" y="465447"/>
              <a:ext cx="3186844" cy="707886"/>
            </a:xfrm>
            <a:prstGeom prst="rect">
              <a:avLst/>
            </a:prstGeom>
            <a:noFill/>
          </p:spPr>
          <p:txBody>
            <a:bodyPr wrap="square" rtlCol="0">
              <a:spAutoFit/>
            </a:bodyPr>
            <a:lstStyle/>
            <a:p>
              <a:r>
                <a:rPr lang="vi-VN" sz="4000">
                  <a:solidFill>
                    <a:schemeClr val="accent2"/>
                  </a:solidFill>
                  <a:latin typeface="UTM Cookies" panose="02040603050506020204" pitchFamily="18" charset="0"/>
                </a:rPr>
                <a:t>CÂY XẤU HỔ</a:t>
              </a:r>
              <a:endParaRPr lang="en-US" sz="4000" dirty="0">
                <a:solidFill>
                  <a:schemeClr val="accent2"/>
                </a:solidFill>
                <a:latin typeface="UTM Cookies" panose="02040603050506020204" pitchFamily="18" charset="0"/>
              </a:endParaRPr>
            </a:p>
          </p:txBody>
        </p:sp>
      </p:grpSp>
    </p:spTree>
    <p:custDataLst>
      <p:tags r:id="rId1"/>
    </p:custDataLst>
    <p:extLst>
      <p:ext uri="{BB962C8B-B14F-4D97-AF65-F5344CB8AC3E}">
        <p14:creationId xmlns:p14="http://schemas.microsoft.com/office/powerpoint/2010/main" val="2729608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144267" y="1390819"/>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2791106" y="3114377"/>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2174309" y="2679404"/>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pic>
        <p:nvPicPr>
          <p:cNvPr id="2052"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BC90DDD-7CCA-4370-8387-75371BB84CC7}"/>
              </a:ext>
            </a:extLst>
          </p:cNvPr>
          <p:cNvGrpSpPr/>
          <p:nvPr/>
        </p:nvGrpSpPr>
        <p:grpSpPr>
          <a:xfrm>
            <a:off x="337443" y="465447"/>
            <a:ext cx="4684979" cy="806368"/>
            <a:chOff x="337443" y="465447"/>
            <a:chExt cx="4684979" cy="806368"/>
          </a:xfrm>
        </p:grpSpPr>
        <p:grpSp>
          <p:nvGrpSpPr>
            <p:cNvPr id="13" name="Group 12">
              <a:extLst>
                <a:ext uri="{FF2B5EF4-FFF2-40B4-BE49-F238E27FC236}">
                  <a16:creationId xmlns:a16="http://schemas.microsoft.com/office/drawing/2014/main" id="{9983969B-B558-41BA-B8EC-A99631758656}"/>
                </a:ext>
              </a:extLst>
            </p:cNvPr>
            <p:cNvGrpSpPr/>
            <p:nvPr/>
          </p:nvGrpSpPr>
          <p:grpSpPr>
            <a:xfrm>
              <a:off x="337443" y="617893"/>
              <a:ext cx="1645547" cy="653922"/>
              <a:chOff x="337443" y="617893"/>
              <a:chExt cx="1645547" cy="653922"/>
            </a:xfrm>
          </p:grpSpPr>
          <p:sp>
            <p:nvSpPr>
              <p:cNvPr id="18" name="TextBox 17">
                <a:extLst>
                  <a:ext uri="{FF2B5EF4-FFF2-40B4-BE49-F238E27FC236}">
                    <a16:creationId xmlns:a16="http://schemas.microsoft.com/office/drawing/2014/main" id="{CB5DC6C7-3AFE-4533-A4C5-775480D6F0E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7</a:t>
                </a:r>
              </a:p>
            </p:txBody>
          </p:sp>
          <p:sp>
            <p:nvSpPr>
              <p:cNvPr id="19" name="TextBox 18">
                <a:extLst>
                  <a:ext uri="{FF2B5EF4-FFF2-40B4-BE49-F238E27FC236}">
                    <a16:creationId xmlns:a16="http://schemas.microsoft.com/office/drawing/2014/main" id="{6135869A-D051-4BB9-9C6D-2E7E168ABC18}"/>
                  </a:ext>
                </a:extLst>
              </p:cNvPr>
              <p:cNvSpPr txBox="1"/>
              <p:nvPr/>
            </p:nvSpPr>
            <p:spPr>
              <a:xfrm>
                <a:off x="337443" y="625484"/>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7</a:t>
                </a:r>
              </a:p>
            </p:txBody>
          </p:sp>
        </p:grpSp>
        <p:sp>
          <p:nvSpPr>
            <p:cNvPr id="20" name="TextBox 19">
              <a:extLst>
                <a:ext uri="{FF2B5EF4-FFF2-40B4-BE49-F238E27FC236}">
                  <a16:creationId xmlns:a16="http://schemas.microsoft.com/office/drawing/2014/main" id="{A23F8822-3DF0-4804-8011-73013EEBA6EB}"/>
                </a:ext>
              </a:extLst>
            </p:cNvPr>
            <p:cNvSpPr txBox="1"/>
            <p:nvPr/>
          </p:nvSpPr>
          <p:spPr>
            <a:xfrm>
              <a:off x="1835578" y="465447"/>
              <a:ext cx="3186844" cy="707886"/>
            </a:xfrm>
            <a:prstGeom prst="rect">
              <a:avLst/>
            </a:prstGeom>
            <a:noFill/>
          </p:spPr>
          <p:txBody>
            <a:bodyPr wrap="square" rtlCol="0">
              <a:spAutoFit/>
            </a:bodyPr>
            <a:lstStyle/>
            <a:p>
              <a:r>
                <a:rPr lang="vi-VN" sz="4000">
                  <a:solidFill>
                    <a:schemeClr val="accent2"/>
                  </a:solidFill>
                  <a:latin typeface="UTM Cookies" panose="02040603050506020204" pitchFamily="18" charset="0"/>
                </a:rPr>
                <a:t>CÂY XẤU HỔ</a:t>
              </a:r>
              <a:endParaRPr lang="en-US" sz="4000" dirty="0">
                <a:solidFill>
                  <a:schemeClr val="accent2"/>
                </a:solidFill>
                <a:latin typeface="UTM Cookies" panose="02040603050506020204" pitchFamily="18" charset="0"/>
              </a:endParaRPr>
            </a:p>
          </p:txBody>
        </p:sp>
      </p:grpSp>
    </p:spTree>
    <p:custDataLst>
      <p:tags r:id="rId1"/>
    </p:custDataLst>
    <p:extLst>
      <p:ext uri="{BB962C8B-B14F-4D97-AF65-F5344CB8AC3E}">
        <p14:creationId xmlns:p14="http://schemas.microsoft.com/office/powerpoint/2010/main" val="93849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45" presetClass="entr" presetSubtype="0" fill="hold" nodeType="after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2000"/>
                                        <p:tgtEl>
                                          <p:spTgt spid="2052"/>
                                        </p:tgtEl>
                                      </p:cBhvr>
                                    </p:animEffect>
                                    <p:anim calcmode="lin" valueType="num">
                                      <p:cBhvr>
                                        <p:cTn id="27" dur="2000" fill="hold"/>
                                        <p:tgtEl>
                                          <p:spTgt spid="2052"/>
                                        </p:tgtEl>
                                        <p:attrNameLst>
                                          <p:attrName>ppt_w</p:attrName>
                                        </p:attrNameLst>
                                      </p:cBhvr>
                                      <p:tavLst>
                                        <p:tav tm="0" fmla="#ppt_w*sin(2.5*pi*$)">
                                          <p:val>
                                            <p:fltVal val="0"/>
                                          </p:val>
                                        </p:tav>
                                        <p:tav tm="100000">
                                          <p:val>
                                            <p:fltVal val="1"/>
                                          </p:val>
                                        </p:tav>
                                      </p:tavLst>
                                    </p:anim>
                                    <p:anim calcmode="lin" valueType="num">
                                      <p:cBhvr>
                                        <p:cTn id="28"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48C76-071C-4ECB-95BC-6821AA297455}"/>
              </a:ext>
            </a:extLst>
          </p:cNvPr>
          <p:cNvSpPr txBox="1"/>
          <p:nvPr/>
        </p:nvSpPr>
        <p:spPr>
          <a:xfrm>
            <a:off x="514899" y="403066"/>
            <a:ext cx="5828202" cy="323165"/>
          </a:xfrm>
          <a:prstGeom prst="rect">
            <a:avLst/>
          </a:prstGeom>
          <a:noFill/>
        </p:spPr>
        <p:txBody>
          <a:bodyPr wrap="square" rtlCol="0">
            <a:spAutoFit/>
          </a:bodyPr>
          <a:lstStyle/>
          <a:p>
            <a:pPr algn="just"/>
            <a:r>
              <a:rPr lang="vi-VN" sz="1500" b="1" dirty="0">
                <a:solidFill>
                  <a:schemeClr val="accent6">
                    <a:lumMod val="75000"/>
                  </a:schemeClr>
                </a:solidFill>
                <a:latin typeface="UTM Avo" panose="02040603050506020204" pitchFamily="18" charset="0"/>
              </a:rPr>
              <a:t>1.</a:t>
            </a:r>
            <a:r>
              <a:rPr lang="vi-VN" sz="1500" dirty="0">
                <a:latin typeface="UTM Avo" panose="02040603050506020204" pitchFamily="18" charset="0"/>
              </a:rPr>
              <a:t> Dựa vào câu hỏi gợi ý, đoán nội dung của từng tranh.</a:t>
            </a:r>
          </a:p>
        </p:txBody>
      </p:sp>
      <p:grpSp>
        <p:nvGrpSpPr>
          <p:cNvPr id="3" name="Group 2">
            <a:extLst>
              <a:ext uri="{FF2B5EF4-FFF2-40B4-BE49-F238E27FC236}">
                <a16:creationId xmlns:a16="http://schemas.microsoft.com/office/drawing/2014/main" id="{291F5F02-E3D9-452B-B3A4-2C2EF959189A}"/>
              </a:ext>
            </a:extLst>
          </p:cNvPr>
          <p:cNvGrpSpPr/>
          <p:nvPr/>
        </p:nvGrpSpPr>
        <p:grpSpPr>
          <a:xfrm>
            <a:off x="425356" y="651688"/>
            <a:ext cx="5988761" cy="4101734"/>
            <a:chOff x="425356" y="651688"/>
            <a:chExt cx="5988761" cy="4101734"/>
          </a:xfrm>
        </p:grpSpPr>
        <p:grpSp>
          <p:nvGrpSpPr>
            <p:cNvPr id="4" name="Group 3">
              <a:extLst>
                <a:ext uri="{FF2B5EF4-FFF2-40B4-BE49-F238E27FC236}">
                  <a16:creationId xmlns:a16="http://schemas.microsoft.com/office/drawing/2014/main" id="{448D4560-71F9-4C28-8B1D-3BBF6373AA2D}"/>
                </a:ext>
              </a:extLst>
            </p:cNvPr>
            <p:cNvGrpSpPr/>
            <p:nvPr/>
          </p:nvGrpSpPr>
          <p:grpSpPr>
            <a:xfrm>
              <a:off x="746084" y="651688"/>
              <a:ext cx="5365827" cy="4088746"/>
              <a:chOff x="746084" y="651688"/>
              <a:chExt cx="5365827" cy="4088746"/>
            </a:xfrm>
          </p:grpSpPr>
          <p:pic>
            <p:nvPicPr>
              <p:cNvPr id="9" name="Picture 8">
                <a:extLst>
                  <a:ext uri="{FF2B5EF4-FFF2-40B4-BE49-F238E27FC236}">
                    <a16:creationId xmlns:a16="http://schemas.microsoft.com/office/drawing/2014/main" id="{9C364FD5-0C80-426D-A8DC-7317A4BD9F1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0289" r="50000"/>
              <a:stretch/>
            </p:blipFill>
            <p:spPr>
              <a:xfrm>
                <a:off x="892233" y="1021464"/>
                <a:ext cx="2079568" cy="3718970"/>
              </a:xfrm>
              <a:prstGeom prst="rect">
                <a:avLst/>
              </a:prstGeom>
            </p:spPr>
          </p:pic>
          <p:pic>
            <p:nvPicPr>
              <p:cNvPr id="10" name="Picture 9">
                <a:extLst>
                  <a:ext uri="{FF2B5EF4-FFF2-40B4-BE49-F238E27FC236}">
                    <a16:creationId xmlns:a16="http://schemas.microsoft.com/office/drawing/2014/main" id="{F83BCB26-CD47-40F8-9B97-A32B9E3AF83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0000" t="10289"/>
              <a:stretch/>
            </p:blipFill>
            <p:spPr>
              <a:xfrm>
                <a:off x="3733770" y="1021464"/>
                <a:ext cx="2079568" cy="3718970"/>
              </a:xfrm>
              <a:prstGeom prst="rect">
                <a:avLst/>
              </a:prstGeom>
            </p:spPr>
          </p:pic>
          <p:sp>
            <p:nvSpPr>
              <p:cNvPr id="11" name="TextBox 10">
                <a:extLst>
                  <a:ext uri="{FF2B5EF4-FFF2-40B4-BE49-F238E27FC236}">
                    <a16:creationId xmlns:a16="http://schemas.microsoft.com/office/drawing/2014/main" id="{20AEF918-695A-4F00-8974-7622501E59F2}"/>
                  </a:ext>
                </a:extLst>
              </p:cNvPr>
              <p:cNvSpPr txBox="1"/>
              <p:nvPr/>
            </p:nvSpPr>
            <p:spPr>
              <a:xfrm>
                <a:off x="746084" y="651688"/>
                <a:ext cx="5365827"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Chú đỗ con</a:t>
                </a:r>
                <a:endParaRPr lang="en-US" sz="1600" b="1" dirty="0">
                  <a:solidFill>
                    <a:schemeClr val="accent1">
                      <a:lumMod val="75000"/>
                    </a:schemeClr>
                  </a:solidFill>
                  <a:latin typeface="UTM Avo" panose="02040603050506020204" pitchFamily="18" charset="0"/>
                </a:endParaRPr>
              </a:p>
            </p:txBody>
          </p:sp>
        </p:grpSp>
        <p:sp>
          <p:nvSpPr>
            <p:cNvPr id="5" name="TextBox 4">
              <a:extLst>
                <a:ext uri="{FF2B5EF4-FFF2-40B4-BE49-F238E27FC236}">
                  <a16:creationId xmlns:a16="http://schemas.microsoft.com/office/drawing/2014/main" id="{EAD53014-A28F-4721-A1E1-704D834A2089}"/>
                </a:ext>
              </a:extLst>
            </p:cNvPr>
            <p:cNvSpPr txBox="1"/>
            <p:nvPr/>
          </p:nvSpPr>
          <p:spPr>
            <a:xfrm>
              <a:off x="425356" y="2371367"/>
              <a:ext cx="2949609" cy="523220"/>
            </a:xfrm>
            <a:prstGeom prst="rect">
              <a:avLst/>
            </a:prstGeom>
            <a:solidFill>
              <a:schemeClr val="accent2"/>
            </a:solidFill>
            <a:effectLst>
              <a:softEdge rad="63500"/>
            </a:effectLst>
          </p:spPr>
          <p:txBody>
            <a:bodyPr wrap="square" rtlCol="0">
              <a:spAutoFit/>
            </a:bodyPr>
            <a:lstStyle/>
            <a:p>
              <a:pPr algn="ctr"/>
              <a:r>
                <a:rPr lang="vi-VN" dirty="0">
                  <a:latin typeface="UTM Avo" panose="02040603050506020204" pitchFamily="18" charset="0"/>
                </a:rPr>
                <a:t>Cuộc gặp gỡ của đỗ con và cô mưa xuân diễn ra thế nào?</a:t>
              </a:r>
            </a:p>
          </p:txBody>
        </p:sp>
        <p:sp>
          <p:nvSpPr>
            <p:cNvPr id="6" name="TextBox 5">
              <a:extLst>
                <a:ext uri="{FF2B5EF4-FFF2-40B4-BE49-F238E27FC236}">
                  <a16:creationId xmlns:a16="http://schemas.microsoft.com/office/drawing/2014/main" id="{D1A4DB77-09BC-43E5-8DF0-3A2A1D3F3C54}"/>
                </a:ext>
              </a:extLst>
            </p:cNvPr>
            <p:cNvSpPr txBox="1"/>
            <p:nvPr/>
          </p:nvSpPr>
          <p:spPr>
            <a:xfrm>
              <a:off x="3374965" y="2371367"/>
              <a:ext cx="2949609" cy="523220"/>
            </a:xfrm>
            <a:prstGeom prst="rect">
              <a:avLst/>
            </a:prstGeom>
            <a:solidFill>
              <a:schemeClr val="accent2"/>
            </a:solidFill>
            <a:effectLst>
              <a:softEdge rad="63500"/>
            </a:effectLst>
          </p:spPr>
          <p:txBody>
            <a:bodyPr wrap="square" rtlCol="0">
              <a:spAutoFit/>
            </a:bodyPr>
            <a:lstStyle/>
            <a:p>
              <a:pPr algn="ctr"/>
              <a:r>
                <a:rPr lang="vi-VN" dirty="0">
                  <a:latin typeface="UTM Avo" panose="02040603050506020204" pitchFamily="18" charset="0"/>
                </a:rPr>
                <a:t>Cuộc gặp gỡ của đỗ con và chị gió xuân diễn ra thế nào?</a:t>
              </a:r>
            </a:p>
          </p:txBody>
        </p:sp>
        <p:sp>
          <p:nvSpPr>
            <p:cNvPr id="7" name="TextBox 6">
              <a:extLst>
                <a:ext uri="{FF2B5EF4-FFF2-40B4-BE49-F238E27FC236}">
                  <a16:creationId xmlns:a16="http://schemas.microsoft.com/office/drawing/2014/main" id="{12FACD8B-F92A-4E24-B48C-EDB4A78DD4A5}"/>
                </a:ext>
              </a:extLst>
            </p:cNvPr>
            <p:cNvSpPr txBox="1"/>
            <p:nvPr/>
          </p:nvSpPr>
          <p:spPr>
            <a:xfrm>
              <a:off x="514899" y="4230202"/>
              <a:ext cx="2949609" cy="523220"/>
            </a:xfrm>
            <a:prstGeom prst="rect">
              <a:avLst/>
            </a:prstGeom>
            <a:solidFill>
              <a:schemeClr val="accent2"/>
            </a:solidFill>
            <a:effectLst>
              <a:softEdge rad="63500"/>
            </a:effectLst>
          </p:spPr>
          <p:txBody>
            <a:bodyPr wrap="square" rtlCol="0">
              <a:spAutoFit/>
            </a:bodyPr>
            <a:lstStyle/>
            <a:p>
              <a:pPr algn="ctr"/>
              <a:r>
                <a:rPr lang="vi-VN" dirty="0">
                  <a:latin typeface="UTM Avo" panose="02040603050506020204" pitchFamily="18" charset="0"/>
                </a:rPr>
                <a:t>Cuộc gặp gỡ của đỗ con và bác mặt trời diễn ra thế nào?</a:t>
              </a:r>
            </a:p>
          </p:txBody>
        </p:sp>
        <p:sp>
          <p:nvSpPr>
            <p:cNvPr id="8" name="TextBox 7">
              <a:extLst>
                <a:ext uri="{FF2B5EF4-FFF2-40B4-BE49-F238E27FC236}">
                  <a16:creationId xmlns:a16="http://schemas.microsoft.com/office/drawing/2014/main" id="{01336AEB-F637-4D53-BEB8-3339178BAA41}"/>
                </a:ext>
              </a:extLst>
            </p:cNvPr>
            <p:cNvSpPr txBox="1"/>
            <p:nvPr/>
          </p:nvSpPr>
          <p:spPr>
            <a:xfrm>
              <a:off x="3464508" y="4230202"/>
              <a:ext cx="2949609" cy="307777"/>
            </a:xfrm>
            <a:prstGeom prst="rect">
              <a:avLst/>
            </a:prstGeom>
            <a:solidFill>
              <a:schemeClr val="accent2"/>
            </a:solidFill>
            <a:effectLst>
              <a:softEdge rad="63500"/>
            </a:effectLst>
          </p:spPr>
          <p:txBody>
            <a:bodyPr wrap="square" rtlCol="0">
              <a:spAutoFit/>
            </a:bodyPr>
            <a:lstStyle/>
            <a:p>
              <a:pPr algn="ctr"/>
              <a:r>
                <a:rPr lang="vi-VN" dirty="0">
                  <a:latin typeface="UTM Avo" panose="02040603050506020204" pitchFamily="18" charset="0"/>
                </a:rPr>
                <a:t>Cuối cùng, đỗ con làm gì?</a:t>
              </a:r>
            </a:p>
          </p:txBody>
        </p:sp>
      </p:grpSp>
      <p:sp>
        <p:nvSpPr>
          <p:cNvPr id="12" name="TextBox 11">
            <a:extLst>
              <a:ext uri="{FF2B5EF4-FFF2-40B4-BE49-F238E27FC236}">
                <a16:creationId xmlns:a16="http://schemas.microsoft.com/office/drawing/2014/main" id="{7AA329EE-C140-4B91-ADFE-0E9F5997C14D}"/>
              </a:ext>
            </a:extLst>
          </p:cNvPr>
          <p:cNvSpPr txBox="1"/>
          <p:nvPr/>
        </p:nvSpPr>
        <p:spPr>
          <a:xfrm>
            <a:off x="403176" y="2358379"/>
            <a:ext cx="2949609" cy="523220"/>
          </a:xfrm>
          <a:prstGeom prst="rect">
            <a:avLst/>
          </a:prstGeom>
          <a:solidFill>
            <a:schemeClr val="accent2"/>
          </a:solidFill>
          <a:effectLst/>
        </p:spPr>
        <p:txBody>
          <a:bodyPr wrap="square" rtlCol="0">
            <a:spAutoFit/>
          </a:bodyPr>
          <a:lstStyle/>
          <a:p>
            <a:pPr algn="ctr"/>
            <a:r>
              <a:rPr lang="vi-VN" dirty="0">
                <a:solidFill>
                  <a:srgbClr val="FF0000"/>
                </a:solidFill>
                <a:latin typeface="UTM Avo" panose="02040603050506020204" pitchFamily="18" charset="0"/>
              </a:rPr>
              <a:t>Cuộc gặp </a:t>
            </a:r>
            <a:r>
              <a:rPr lang="vi-VN">
                <a:solidFill>
                  <a:srgbClr val="FF0000"/>
                </a:solidFill>
                <a:latin typeface="UTM Avo" panose="02040603050506020204" pitchFamily="18" charset="0"/>
              </a:rPr>
              <a:t>gỡ giữa hạt đỗ và cô mưa xuân</a:t>
            </a:r>
            <a:endParaRPr lang="vi-VN" dirty="0">
              <a:solidFill>
                <a:srgbClr val="FF0000"/>
              </a:solidFill>
              <a:latin typeface="UTM Avo" panose="02040603050506020204" pitchFamily="18" charset="0"/>
            </a:endParaRPr>
          </a:p>
        </p:txBody>
      </p:sp>
      <p:sp>
        <p:nvSpPr>
          <p:cNvPr id="13" name="TextBox 12">
            <a:extLst>
              <a:ext uri="{FF2B5EF4-FFF2-40B4-BE49-F238E27FC236}">
                <a16:creationId xmlns:a16="http://schemas.microsoft.com/office/drawing/2014/main" id="{CE23F389-C270-4A5E-86EF-0E37EE048C7D}"/>
              </a:ext>
            </a:extLst>
          </p:cNvPr>
          <p:cNvSpPr txBox="1"/>
          <p:nvPr/>
        </p:nvSpPr>
        <p:spPr>
          <a:xfrm>
            <a:off x="3374964" y="2351222"/>
            <a:ext cx="3057680" cy="523220"/>
          </a:xfrm>
          <a:prstGeom prst="rect">
            <a:avLst/>
          </a:prstGeom>
          <a:solidFill>
            <a:schemeClr val="accent2"/>
          </a:solidFill>
          <a:effectLst/>
        </p:spPr>
        <p:txBody>
          <a:bodyPr wrap="square" rtlCol="0">
            <a:spAutoFit/>
          </a:bodyPr>
          <a:lstStyle/>
          <a:p>
            <a:pPr algn="ctr"/>
            <a:r>
              <a:rPr lang="vi-VN" dirty="0">
                <a:solidFill>
                  <a:srgbClr val="FF0000"/>
                </a:solidFill>
                <a:latin typeface="UTM Avo" panose="02040603050506020204" pitchFamily="18" charset="0"/>
              </a:rPr>
              <a:t>Cuộc gặp </a:t>
            </a:r>
            <a:r>
              <a:rPr lang="vi-VN">
                <a:solidFill>
                  <a:srgbClr val="FF0000"/>
                </a:solidFill>
                <a:latin typeface="UTM Avo" panose="02040603050506020204" pitchFamily="18" charset="0"/>
              </a:rPr>
              <a:t>gỡ giữa hạt đỗ đã nảy mầm và chị gió xuân</a:t>
            </a:r>
            <a:endParaRPr lang="vi-VN" dirty="0">
              <a:solidFill>
                <a:srgbClr val="FF0000"/>
              </a:solidFill>
              <a:latin typeface="UTM Avo" panose="02040603050506020204" pitchFamily="18" charset="0"/>
            </a:endParaRPr>
          </a:p>
        </p:txBody>
      </p:sp>
      <p:sp>
        <p:nvSpPr>
          <p:cNvPr id="14" name="TextBox 13">
            <a:extLst>
              <a:ext uri="{FF2B5EF4-FFF2-40B4-BE49-F238E27FC236}">
                <a16:creationId xmlns:a16="http://schemas.microsoft.com/office/drawing/2014/main" id="{BE8C1BB4-7498-4C5A-BE5B-BA56E9FC1EE7}"/>
              </a:ext>
            </a:extLst>
          </p:cNvPr>
          <p:cNvSpPr txBox="1"/>
          <p:nvPr/>
        </p:nvSpPr>
        <p:spPr>
          <a:xfrm>
            <a:off x="460863" y="4213110"/>
            <a:ext cx="3057680" cy="523220"/>
          </a:xfrm>
          <a:prstGeom prst="rect">
            <a:avLst/>
          </a:prstGeom>
          <a:solidFill>
            <a:schemeClr val="accent2"/>
          </a:solidFill>
          <a:effectLst>
            <a:softEdge rad="31750"/>
          </a:effectLst>
        </p:spPr>
        <p:txBody>
          <a:bodyPr wrap="square" rtlCol="0">
            <a:spAutoFit/>
          </a:bodyPr>
          <a:lstStyle/>
          <a:p>
            <a:pPr algn="ctr"/>
            <a:r>
              <a:rPr lang="vi-VN" dirty="0">
                <a:solidFill>
                  <a:srgbClr val="FF0000"/>
                </a:solidFill>
                <a:latin typeface="UTM Avo" panose="02040603050506020204" pitchFamily="18" charset="0"/>
              </a:rPr>
              <a:t>Cuộc gặp gỡ giữa hạt đỗ với mầm đã lớn và bác mặt trời</a:t>
            </a:r>
          </a:p>
        </p:txBody>
      </p:sp>
      <p:sp>
        <p:nvSpPr>
          <p:cNvPr id="15" name="TextBox 14">
            <a:extLst>
              <a:ext uri="{FF2B5EF4-FFF2-40B4-BE49-F238E27FC236}">
                <a16:creationId xmlns:a16="http://schemas.microsoft.com/office/drawing/2014/main" id="{488DCA12-BE67-40D6-A25C-CA1423005B73}"/>
              </a:ext>
            </a:extLst>
          </p:cNvPr>
          <p:cNvSpPr txBox="1"/>
          <p:nvPr/>
        </p:nvSpPr>
        <p:spPr>
          <a:xfrm>
            <a:off x="3416555" y="4213110"/>
            <a:ext cx="2825945" cy="523220"/>
          </a:xfrm>
          <a:prstGeom prst="rect">
            <a:avLst/>
          </a:prstGeom>
          <a:solidFill>
            <a:schemeClr val="accent2"/>
          </a:solidFill>
          <a:effectLst>
            <a:softEdge rad="31750"/>
          </a:effectLst>
        </p:spPr>
        <p:txBody>
          <a:bodyPr wrap="square" rtlCol="0">
            <a:spAutoFit/>
          </a:bodyPr>
          <a:lstStyle/>
          <a:p>
            <a:pPr algn="ctr"/>
            <a:r>
              <a:rPr lang="vi-VN">
                <a:solidFill>
                  <a:srgbClr val="FF0000"/>
                </a:solidFill>
                <a:latin typeface="UTM Avo" panose="02040603050506020204" pitchFamily="18" charset="0"/>
              </a:rPr>
              <a:t>Hạt đỗ đã lớn thành cây đỗ và mặt trời đang tỏa nắng</a:t>
            </a:r>
            <a:endParaRPr lang="vi-VN" dirty="0">
              <a:solidFill>
                <a:srgbClr val="FF0000"/>
              </a:solidFill>
              <a:latin typeface="UTM Avo" panose="02040603050506020204" pitchFamily="18" charset="0"/>
            </a:endParaRPr>
          </a:p>
        </p:txBody>
      </p:sp>
    </p:spTree>
    <p:extLst>
      <p:ext uri="{BB962C8B-B14F-4D97-AF65-F5344CB8AC3E}">
        <p14:creationId xmlns:p14="http://schemas.microsoft.com/office/powerpoint/2010/main" val="18676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ppt_y</p:attrName>
                                        </p:attrNameLst>
                                      </p:cBhvr>
                                      <p:tavLst>
                                        <p:tav tm="0">
                                          <p:val>
                                            <p:strVal val="#ppt_y-#ppt_h*1.125000"/>
                                          </p:val>
                                        </p:tav>
                                        <p:tav tm="100000">
                                          <p:val>
                                            <p:strVal val="#ppt_y"/>
                                          </p:val>
                                        </p:tav>
                                      </p:tavLst>
                                    </p:anim>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ppt_y</p:attrName>
                                        </p:attrNameLst>
                                      </p:cBhvr>
                                      <p:tavLst>
                                        <p:tav tm="0">
                                          <p:val>
                                            <p:strVal val="#ppt_y-#ppt_h*1.125000"/>
                                          </p:val>
                                        </p:tav>
                                        <p:tav tm="100000">
                                          <p:val>
                                            <p:strVal val="#ppt_y"/>
                                          </p:val>
                                        </p:tav>
                                      </p:tavLst>
                                    </p:anim>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8B9B6FE-353A-4757-92B7-1E609EB58626}"/>
              </a:ext>
            </a:extLst>
          </p:cNvPr>
          <p:cNvGrpSpPr/>
          <p:nvPr/>
        </p:nvGrpSpPr>
        <p:grpSpPr>
          <a:xfrm>
            <a:off x="414668" y="623478"/>
            <a:ext cx="5975498" cy="4125396"/>
            <a:chOff x="414668" y="729805"/>
            <a:chExt cx="5975498" cy="4125396"/>
          </a:xfrm>
        </p:grpSpPr>
        <p:sp>
          <p:nvSpPr>
            <p:cNvPr id="3" name="TextBox 2">
              <a:extLst>
                <a:ext uri="{FF2B5EF4-FFF2-40B4-BE49-F238E27FC236}">
                  <a16:creationId xmlns:a16="http://schemas.microsoft.com/office/drawing/2014/main" id="{E03D1ACE-95C9-4466-AC6D-3F56186F1D0F}"/>
                </a:ext>
              </a:extLst>
            </p:cNvPr>
            <p:cNvSpPr txBox="1"/>
            <p:nvPr/>
          </p:nvSpPr>
          <p:spPr>
            <a:xfrm>
              <a:off x="687605" y="729805"/>
              <a:ext cx="5365827" cy="373564"/>
            </a:xfrm>
            <a:prstGeom prst="rect">
              <a:avLst/>
            </a:prstGeom>
            <a:noFill/>
          </p:spPr>
          <p:txBody>
            <a:bodyPr wrap="square" rtlCol="0">
              <a:spAutoFit/>
            </a:bodyPr>
            <a:lstStyle/>
            <a:p>
              <a:pPr algn="ctr">
                <a:lnSpc>
                  <a:spcPct val="150000"/>
                </a:lnSpc>
              </a:pPr>
              <a:r>
                <a:rPr lang="vi-VN" b="1" dirty="0">
                  <a:solidFill>
                    <a:schemeClr val="accent1">
                      <a:lumMod val="75000"/>
                    </a:schemeClr>
                  </a:solidFill>
                  <a:latin typeface="UTM Avo" panose="02040603050506020204" pitchFamily="18" charset="0"/>
                </a:rPr>
                <a:t>CHÚ ĐỖ CON</a:t>
              </a:r>
              <a:endParaRPr lang="en-US" b="1" dirty="0">
                <a:solidFill>
                  <a:schemeClr val="accent1">
                    <a:lumMod val="75000"/>
                  </a:schemeClr>
                </a:solidFill>
                <a:latin typeface="UTM Avo" panose="02040603050506020204" pitchFamily="18" charset="0"/>
              </a:endParaRPr>
            </a:p>
          </p:txBody>
        </p:sp>
        <p:sp>
          <p:nvSpPr>
            <p:cNvPr id="4" name="TextBox 3">
              <a:extLst>
                <a:ext uri="{FF2B5EF4-FFF2-40B4-BE49-F238E27FC236}">
                  <a16:creationId xmlns:a16="http://schemas.microsoft.com/office/drawing/2014/main" id="{3B350435-47A4-4613-8A15-AAFEEE68EED1}"/>
                </a:ext>
              </a:extLst>
            </p:cNvPr>
            <p:cNvSpPr txBox="1"/>
            <p:nvPr/>
          </p:nvSpPr>
          <p:spPr>
            <a:xfrm>
              <a:off x="414668" y="996324"/>
              <a:ext cx="5975498" cy="3858877"/>
            </a:xfrm>
            <a:prstGeom prst="rect">
              <a:avLst/>
            </a:prstGeom>
            <a:noFill/>
          </p:spPr>
          <p:txBody>
            <a:bodyPr wrap="square" rtlCol="0">
              <a:spAutoFit/>
            </a:bodyPr>
            <a:lstStyle/>
            <a:p>
              <a:pPr algn="just">
                <a:lnSpc>
                  <a:spcPct val="114000"/>
                </a:lnSpc>
              </a:pPr>
              <a:r>
                <a:rPr lang="vi-VN" sz="1200" dirty="0">
                  <a:latin typeface="UTM Avo" panose="02040603050506020204" pitchFamily="18" charset="0"/>
                </a:rPr>
                <a:t>(1) Một chú đỗ con ngủ khì trong các chum khô ráo và tối om một năm. Một hôm tình cờ chú thấy mình nằm giữa những hạt đất li ti xôm xốp. Chợt có tiếng lộp độp bên ngoài. Đỗ hỏi: “Ai đó?” – “Cô đấy!”. Thì ra cô mưa xuân, cô đem nước đến cho đỗ con được tắm mát. Chú lại ngủ khì.</a:t>
              </a:r>
            </a:p>
            <a:p>
              <a:pPr algn="just">
                <a:lnSpc>
                  <a:spcPct val="114000"/>
                </a:lnSpc>
              </a:pPr>
              <a:r>
                <a:rPr lang="vi-VN" sz="1200" dirty="0">
                  <a:latin typeface="UTM Avo" panose="02040603050506020204" pitchFamily="18" charset="0"/>
                </a:rPr>
                <a:t>(2) Có tiếng sáo vi vu trên mặt đất làm chú tỉnh giấc. Chú khe khẽ cựa mình hỏi: “Ai đó?”. Tiếng thì thầm dịu dàng trả lời: “Chị đây mà, chị là gió xuân đây. Dậy đi em, mùa xuân đẹp lắm!”. Đỗ con lại cựa mình. Chú thấy mình lớn phổng lên làm nứt cả chiếc áo ngoài.</a:t>
              </a:r>
            </a:p>
            <a:p>
              <a:pPr algn="just">
                <a:lnSpc>
                  <a:spcPct val="114000"/>
                </a:lnSpc>
              </a:pPr>
              <a:r>
                <a:rPr lang="vi-VN" sz="1200" dirty="0">
                  <a:latin typeface="UTM Avo" panose="02040603050506020204" pitchFamily="18" charset="0"/>
                </a:rPr>
                <a:t>(3) Chị gió xuân bay đi. Có những tia nắng ấm áp lay chú đỗ con. Đỗ con hỏi: “Ai đó?”. Một giọng nói ồm ồm, trầm ấm vang lên: “Bác đây, bác là mặt trời đây, cháu dậy đi thôi, sáng lắm rồi. Các cậu học trò cắp sách đến trường rồi đấy.” Đỗ con rụt rè nói: “Nhưng mà trên đấy lạnh lắm!” Bác mặt trời khuyên: “Cháu cứ vùng dậy đi nào. Bác sưởi ấm cho cháu, cựa mạnh vào.”.</a:t>
              </a:r>
            </a:p>
            <a:p>
              <a:pPr algn="just">
                <a:lnSpc>
                  <a:spcPct val="114000"/>
                </a:lnSpc>
              </a:pPr>
              <a:r>
                <a:rPr lang="vi-VN" sz="1200" dirty="0">
                  <a:latin typeface="UTM Avo" panose="02040603050506020204" pitchFamily="18" charset="0"/>
                </a:rPr>
                <a:t>(4) Đỗ con vươn vai một cái thật mạnh. Chú trồi lên khỏi mặt đất. Mặt đất sáng bừng ánh nắng xuân. Chú đỗ con xòe hai cánh tay nhỏ xíu hướng về phía mặt trời ấm áp.</a:t>
              </a:r>
            </a:p>
            <a:p>
              <a:pPr algn="r">
                <a:lnSpc>
                  <a:spcPct val="114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Nhật Linh)</a:t>
              </a:r>
            </a:p>
          </p:txBody>
        </p:sp>
      </p:grpSp>
      <p:sp>
        <p:nvSpPr>
          <p:cNvPr id="5" name="TextBox 4">
            <a:extLst>
              <a:ext uri="{FF2B5EF4-FFF2-40B4-BE49-F238E27FC236}">
                <a16:creationId xmlns:a16="http://schemas.microsoft.com/office/drawing/2014/main" id="{D50DAC9A-E531-4328-B241-55C621D42920}"/>
              </a:ext>
            </a:extLst>
          </p:cNvPr>
          <p:cNvSpPr txBox="1"/>
          <p:nvPr/>
        </p:nvSpPr>
        <p:spPr>
          <a:xfrm>
            <a:off x="369179" y="344539"/>
            <a:ext cx="2512244" cy="412934"/>
          </a:xfrm>
          <a:prstGeom prst="rect">
            <a:avLst/>
          </a:prstGeom>
          <a:noFill/>
        </p:spPr>
        <p:txBody>
          <a:bodyPr wrap="square" rtlCol="0">
            <a:spAutoFit/>
          </a:bodyPr>
          <a:lstStyle/>
          <a:p>
            <a:pPr algn="ctr">
              <a:lnSpc>
                <a:spcPct val="150000"/>
              </a:lnSpc>
            </a:pPr>
            <a:r>
              <a:rPr lang="vi-VN" sz="1600" b="1" dirty="0">
                <a:solidFill>
                  <a:srgbClr val="17479D"/>
                </a:solidFill>
                <a:latin typeface="UTM Avo" panose="02040603050506020204" pitchFamily="18" charset="0"/>
              </a:rPr>
              <a:t>Đọc lại câu chuyện</a:t>
            </a:r>
            <a:endParaRPr lang="vi-VN" sz="1600" dirty="0">
              <a:solidFill>
                <a:srgbClr val="17479D"/>
              </a:solidFill>
              <a:latin typeface="UTM Avo" panose="02040603050506020204" pitchFamily="18" charset="0"/>
            </a:endParaRPr>
          </a:p>
        </p:txBody>
      </p:sp>
    </p:spTree>
    <p:extLst>
      <p:ext uri="{BB962C8B-B14F-4D97-AF65-F5344CB8AC3E}">
        <p14:creationId xmlns:p14="http://schemas.microsoft.com/office/powerpoint/2010/main" val="27404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803E0C-2514-478C-85F3-CD74331DA086}"/>
              </a:ext>
            </a:extLst>
          </p:cNvPr>
          <p:cNvSpPr txBox="1"/>
          <p:nvPr/>
        </p:nvSpPr>
        <p:spPr>
          <a:xfrm>
            <a:off x="514899" y="477958"/>
            <a:ext cx="5828202"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Chọn kể lại 1-2 đoạn của câu chuyện theo tranh.</a:t>
            </a:r>
          </a:p>
        </p:txBody>
      </p:sp>
      <p:grpSp>
        <p:nvGrpSpPr>
          <p:cNvPr id="3" name="Group 2">
            <a:extLst>
              <a:ext uri="{FF2B5EF4-FFF2-40B4-BE49-F238E27FC236}">
                <a16:creationId xmlns:a16="http://schemas.microsoft.com/office/drawing/2014/main" id="{7D188568-E532-497A-AB00-7411D35257A4}"/>
              </a:ext>
            </a:extLst>
          </p:cNvPr>
          <p:cNvGrpSpPr/>
          <p:nvPr/>
        </p:nvGrpSpPr>
        <p:grpSpPr>
          <a:xfrm>
            <a:off x="973514" y="970263"/>
            <a:ext cx="4871775" cy="3602218"/>
            <a:chOff x="902865" y="819656"/>
            <a:chExt cx="4871775" cy="3602218"/>
          </a:xfrm>
        </p:grpSpPr>
        <p:pic>
          <p:nvPicPr>
            <p:cNvPr id="4" name="Picture 3">
              <a:extLst>
                <a:ext uri="{FF2B5EF4-FFF2-40B4-BE49-F238E27FC236}">
                  <a16:creationId xmlns:a16="http://schemas.microsoft.com/office/drawing/2014/main" id="{178C45DB-E5D8-4035-97DC-D6C10FAEC4E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5" name="Picture 4">
              <a:extLst>
                <a:ext uri="{FF2B5EF4-FFF2-40B4-BE49-F238E27FC236}">
                  <a16:creationId xmlns:a16="http://schemas.microsoft.com/office/drawing/2014/main" id="{49800261-1265-4600-8307-E01389A8C65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6" name="Picture 5">
              <a:extLst>
                <a:ext uri="{FF2B5EF4-FFF2-40B4-BE49-F238E27FC236}">
                  <a16:creationId xmlns:a16="http://schemas.microsoft.com/office/drawing/2014/main" id="{0E81DA2C-4618-4DF5-A404-B0AECB239E2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7" name="Picture 6">
              <a:extLst>
                <a:ext uri="{FF2B5EF4-FFF2-40B4-BE49-F238E27FC236}">
                  <a16:creationId xmlns:a16="http://schemas.microsoft.com/office/drawing/2014/main" id="{1B5A8E7F-B679-4B8B-BE46-B7AEEA96CBD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243276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906AAD-46A6-4B34-BA40-C8764B826AAD}"/>
              </a:ext>
            </a:extLst>
          </p:cNvPr>
          <p:cNvGrpSpPr/>
          <p:nvPr/>
        </p:nvGrpSpPr>
        <p:grpSpPr>
          <a:xfrm>
            <a:off x="511811" y="527283"/>
            <a:ext cx="5834378" cy="877900"/>
            <a:chOff x="511811" y="527283"/>
            <a:chExt cx="5834378" cy="877900"/>
          </a:xfrm>
        </p:grpSpPr>
        <p:pic>
          <p:nvPicPr>
            <p:cNvPr id="3" name="Picture 2">
              <a:extLst>
                <a:ext uri="{FF2B5EF4-FFF2-40B4-BE49-F238E27FC236}">
                  <a16:creationId xmlns:a16="http://schemas.microsoft.com/office/drawing/2014/main" id="{A3535883-3ED0-48FB-B78C-AAE82DE0CCDF}"/>
                </a:ext>
              </a:extLst>
            </p:cNvPr>
            <p:cNvPicPr>
              <a:picLocks noChangeAspect="1"/>
            </p:cNvPicPr>
            <p:nvPr/>
          </p:nvPicPr>
          <p:blipFill>
            <a:blip r:embed="rId2"/>
            <a:stretch>
              <a:fillRect/>
            </a:stretch>
          </p:blipFill>
          <p:spPr>
            <a:xfrm>
              <a:off x="511811" y="527283"/>
              <a:ext cx="5834378" cy="877900"/>
            </a:xfrm>
            <a:prstGeom prst="rect">
              <a:avLst/>
            </a:prstGeom>
          </p:spPr>
        </p:pic>
        <p:sp>
          <p:nvSpPr>
            <p:cNvPr id="4" name="TextBox 3">
              <a:extLst>
                <a:ext uri="{FF2B5EF4-FFF2-40B4-BE49-F238E27FC236}">
                  <a16:creationId xmlns:a16="http://schemas.microsoft.com/office/drawing/2014/main" id="{022187CC-78D7-443F-A62A-591A9B8B6056}"/>
                </a:ext>
              </a:extLst>
            </p:cNvPr>
            <p:cNvSpPr txBox="1"/>
            <p:nvPr/>
          </p:nvSpPr>
          <p:spPr>
            <a:xfrm>
              <a:off x="1196865" y="711756"/>
              <a:ext cx="4975336" cy="584775"/>
            </a:xfrm>
            <a:prstGeom prst="rect">
              <a:avLst/>
            </a:prstGeom>
            <a:noFill/>
          </p:spPr>
          <p:txBody>
            <a:bodyPr wrap="square" rtlCol="0">
              <a:spAutoFit/>
            </a:bodyPr>
            <a:lstStyle/>
            <a:p>
              <a:pPr algn="just"/>
              <a:r>
                <a:rPr lang="vi-VN" sz="1600" dirty="0">
                  <a:solidFill>
                    <a:schemeClr val="accent3">
                      <a:lumMod val="50000"/>
                    </a:schemeClr>
                  </a:solidFill>
                  <a:latin typeface="UTM Avo" panose="02040603050506020204" pitchFamily="18" charset="0"/>
                </a:rPr>
                <a:t>Nói với người thân về hành trình hạt đỗ con trở thành cây đỗ.</a:t>
              </a:r>
              <a:endParaRPr lang="en-US" sz="1600" dirty="0">
                <a:solidFill>
                  <a:schemeClr val="accent3">
                    <a:lumMod val="50000"/>
                  </a:schemeClr>
                </a:solidFill>
                <a:latin typeface="UTM Avo" panose="02040603050506020204" pitchFamily="18" charset="0"/>
              </a:endParaRPr>
            </a:p>
          </p:txBody>
        </p:sp>
      </p:grpSp>
      <p:sp>
        <p:nvSpPr>
          <p:cNvPr id="5" name="TextBox 4">
            <a:extLst>
              <a:ext uri="{FF2B5EF4-FFF2-40B4-BE49-F238E27FC236}">
                <a16:creationId xmlns:a16="http://schemas.microsoft.com/office/drawing/2014/main" id="{E3970193-55F7-4733-BFEB-F2064752DFBD}"/>
              </a:ext>
            </a:extLst>
          </p:cNvPr>
          <p:cNvSpPr txBox="1"/>
          <p:nvPr/>
        </p:nvSpPr>
        <p:spPr>
          <a:xfrm>
            <a:off x="3784852" y="1522583"/>
            <a:ext cx="2627040" cy="3055708"/>
          </a:xfrm>
          <a:prstGeom prst="rect">
            <a:avLst/>
          </a:prstGeom>
          <a:noFill/>
        </p:spPr>
        <p:txBody>
          <a:bodyPr wrap="square" rtlCol="0">
            <a:spAutoFit/>
          </a:bodyPr>
          <a:lstStyle/>
          <a:p>
            <a:pPr algn="just">
              <a:lnSpc>
                <a:spcPct val="13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Quan </a:t>
            </a:r>
            <a:r>
              <a:rPr lang="vi-VN" sz="1500" dirty="0">
                <a:solidFill>
                  <a:schemeClr val="accent6">
                    <a:lumMod val="75000"/>
                  </a:schemeClr>
                </a:solidFill>
                <a:latin typeface="UTM Avo" panose="02040603050506020204" pitchFamily="18" charset="0"/>
                <a:sym typeface="Wingdings" panose="05000000000000000000" pitchFamily="2" charset="2"/>
              </a:rPr>
              <a:t>sát và kể lại theo tranh minh họa</a:t>
            </a:r>
            <a:r>
              <a:rPr lang="en-US" sz="1500" dirty="0">
                <a:solidFill>
                  <a:schemeClr val="accent6">
                    <a:lumMod val="75000"/>
                  </a:schemeClr>
                </a:solidFill>
                <a:latin typeface="UTM Avo" panose="02040603050506020204" pitchFamily="18" charset="0"/>
              </a:rPr>
              <a:t>.</a:t>
            </a:r>
          </a:p>
          <a:p>
            <a:pPr algn="just">
              <a:lnSpc>
                <a:spcPct val="130000"/>
              </a:lnSpc>
            </a:pPr>
            <a:r>
              <a:rPr lang="en-US"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sym typeface="Wingdings" panose="05000000000000000000" pitchFamily="2" charset="2"/>
              </a:rPr>
              <a:t>Kể về những ai đã góp phần giúp hạt đỗ nằm trong lòng đất có thể nảy mầm và vươn lên thành cây đỗ.</a:t>
            </a:r>
          </a:p>
          <a:p>
            <a:pPr algn="just">
              <a:lnSpc>
                <a:spcPct val="130000"/>
              </a:lnSpc>
            </a:pPr>
            <a:r>
              <a:rPr lang="vi-VN" sz="1500" dirty="0">
                <a:solidFill>
                  <a:schemeClr val="accent6">
                    <a:lumMod val="75000"/>
                  </a:schemeClr>
                </a:solidFill>
                <a:latin typeface="UTM Avo" panose="02040603050506020204" pitchFamily="18" charset="0"/>
                <a:sym typeface="Wingdings" panose="05000000000000000000" pitchFamily="2" charset="2"/>
              </a:rPr>
              <a:t> Trao đổi với người thân câu chuyện muốn nói điều gì với các bạn nhỏ.</a:t>
            </a:r>
            <a:endParaRPr lang="vi-VN" sz="1500" dirty="0">
              <a:solidFill>
                <a:schemeClr val="accent6">
                  <a:lumMod val="75000"/>
                </a:schemeClr>
              </a:solidFill>
              <a:latin typeface="UTM Avo" panose="02040603050506020204" pitchFamily="18" charset="0"/>
            </a:endParaRPr>
          </a:p>
        </p:txBody>
      </p:sp>
      <p:grpSp>
        <p:nvGrpSpPr>
          <p:cNvPr id="6" name="Group 5">
            <a:extLst>
              <a:ext uri="{FF2B5EF4-FFF2-40B4-BE49-F238E27FC236}">
                <a16:creationId xmlns:a16="http://schemas.microsoft.com/office/drawing/2014/main" id="{98FD6DF1-8FD2-4CAA-A788-5C53CDD203EB}"/>
              </a:ext>
            </a:extLst>
          </p:cNvPr>
          <p:cNvGrpSpPr/>
          <p:nvPr/>
        </p:nvGrpSpPr>
        <p:grpSpPr>
          <a:xfrm>
            <a:off x="446108" y="1481004"/>
            <a:ext cx="3456041" cy="3055708"/>
            <a:chOff x="902865" y="819656"/>
            <a:chExt cx="4871775" cy="3602218"/>
          </a:xfrm>
        </p:grpSpPr>
        <p:pic>
          <p:nvPicPr>
            <p:cNvPr id="7" name="Picture 6">
              <a:extLst>
                <a:ext uri="{FF2B5EF4-FFF2-40B4-BE49-F238E27FC236}">
                  <a16:creationId xmlns:a16="http://schemas.microsoft.com/office/drawing/2014/main" id="{2E363476-D69E-416B-888D-B2813AABC8F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8" name="Picture 7">
              <a:extLst>
                <a:ext uri="{FF2B5EF4-FFF2-40B4-BE49-F238E27FC236}">
                  <a16:creationId xmlns:a16="http://schemas.microsoft.com/office/drawing/2014/main" id="{FF98FDD2-808B-491F-A310-2C8BCE28954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9" name="Picture 8">
              <a:extLst>
                <a:ext uri="{FF2B5EF4-FFF2-40B4-BE49-F238E27FC236}">
                  <a16:creationId xmlns:a16="http://schemas.microsoft.com/office/drawing/2014/main" id="{3936D520-D340-4F65-B345-DC29B380145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10" name="Picture 9">
              <a:extLst>
                <a:ext uri="{FF2B5EF4-FFF2-40B4-BE49-F238E27FC236}">
                  <a16:creationId xmlns:a16="http://schemas.microsoft.com/office/drawing/2014/main" id="{E55D13B1-DFB4-4A7D-9360-0CF09B98D08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14796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ctr">
              <a:buNone/>
            </a:pPr>
            <a:r>
              <a:rPr lang="en-US" sz="2475" dirty="0" smtClean="0">
                <a:latin typeface="Times New Roman" pitchFamily="18" charset="0"/>
                <a:cs typeface="Times New Roman" pitchFamily="18" charset="0"/>
              </a:rPr>
              <a:t> </a:t>
            </a:r>
            <a:r>
              <a:rPr lang="en-US" sz="2475" dirty="0" err="1" smtClean="0">
                <a:latin typeface="Times New Roman" pitchFamily="18" charset="0"/>
                <a:cs typeface="Times New Roman" pitchFamily="18" charset="0"/>
              </a:rPr>
              <a:t>Cây</a:t>
            </a:r>
            <a:r>
              <a:rPr lang="en-US" sz="2475" dirty="0" smtClean="0">
                <a:latin typeface="Times New Roman" pitchFamily="18" charset="0"/>
                <a:cs typeface="Times New Roman" pitchFamily="18" charset="0"/>
              </a:rPr>
              <a:t> </a:t>
            </a:r>
            <a:r>
              <a:rPr lang="en-US" sz="2475" dirty="0" err="1" smtClean="0">
                <a:latin typeface="Times New Roman" pitchFamily="18" charset="0"/>
                <a:cs typeface="Times New Roman" pitchFamily="18" charset="0"/>
              </a:rPr>
              <a:t>xấu</a:t>
            </a:r>
            <a:r>
              <a:rPr lang="en-US" sz="2475" dirty="0" smtClean="0">
                <a:latin typeface="Times New Roman" pitchFamily="18" charset="0"/>
                <a:cs typeface="Times New Roman" pitchFamily="18" charset="0"/>
              </a:rPr>
              <a:t> </a:t>
            </a:r>
            <a:r>
              <a:rPr lang="en-US" sz="2475" dirty="0" err="1" smtClean="0">
                <a:latin typeface="Times New Roman" pitchFamily="18" charset="0"/>
                <a:cs typeface="Times New Roman" pitchFamily="18" charset="0"/>
              </a:rPr>
              <a:t>hổ</a:t>
            </a:r>
            <a:r>
              <a:rPr lang="en-US" sz="2475" dirty="0" smtClean="0">
                <a:latin typeface="Times New Roman" pitchFamily="18" charset="0"/>
                <a:cs typeface="Times New Roman" pitchFamily="18" charset="0"/>
              </a:rPr>
              <a:t> </a:t>
            </a:r>
            <a:r>
              <a:rPr lang="en-US" sz="2475" dirty="0">
                <a:latin typeface="Times New Roman" pitchFamily="18" charset="0"/>
                <a:cs typeface="Times New Roman" pitchFamily="18" charset="0"/>
              </a:rPr>
              <a:t>( </a:t>
            </a:r>
            <a:r>
              <a:rPr lang="en-US" sz="2475" dirty="0" err="1">
                <a:latin typeface="Times New Roman" pitchFamily="18" charset="0"/>
                <a:cs typeface="Times New Roman" pitchFamily="18" charset="0"/>
              </a:rPr>
              <a:t>Tiết</a:t>
            </a:r>
            <a:r>
              <a:rPr lang="en-US" sz="2475" dirty="0">
                <a:latin typeface="Times New Roman" pitchFamily="18" charset="0"/>
                <a:cs typeface="Times New Roman" pitchFamily="18" charset="0"/>
              </a:rPr>
              <a:t> </a:t>
            </a:r>
            <a:r>
              <a:rPr lang="en-US" sz="2475" dirty="0" smtClean="0">
                <a:latin typeface="Times New Roman" pitchFamily="18" charset="0"/>
                <a:cs typeface="Times New Roman" pitchFamily="18" charset="0"/>
              </a:rPr>
              <a:t>1+ 2)</a:t>
            </a:r>
            <a:endParaRPr lang="en-US" sz="2475" dirty="0">
              <a:latin typeface="Times New Roman" pitchFamily="18" charset="0"/>
              <a:cs typeface="Times New Roman" pitchFamily="18" charset="0"/>
            </a:endParaRPr>
          </a:p>
        </p:txBody>
      </p:sp>
    </p:spTree>
    <p:extLst>
      <p:ext uri="{BB962C8B-B14F-4D97-AF65-F5344CB8AC3E}">
        <p14:creationId xmlns:p14="http://schemas.microsoft.com/office/powerpoint/2010/main" val="212711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688168" y="1341391"/>
            <a:ext cx="5365827" cy="392928"/>
          </a:xfrm>
          <a:prstGeom prst="rect">
            <a:avLst/>
          </a:prstGeom>
          <a:noFill/>
        </p:spPr>
        <p:txBody>
          <a:bodyPr wrap="square" rtlCol="0">
            <a:spAutoFit/>
          </a:bodyPr>
          <a:lstStyle/>
          <a:p>
            <a:pPr>
              <a:lnSpc>
                <a:spcPct val="150000"/>
              </a:lnSpc>
            </a:pPr>
            <a:r>
              <a:rPr lang="vi-VN" sz="1500" b="1" dirty="0">
                <a:solidFill>
                  <a:srgbClr val="FF0000"/>
                </a:solidFill>
                <a:latin typeface="UTM Avo" panose="02040603050506020204" pitchFamily="18" charset="0"/>
              </a:rPr>
              <a:t>1. </a:t>
            </a:r>
            <a:r>
              <a:rPr lang="vi-VN" sz="1500" dirty="0">
                <a:latin typeface="UTM Avo" panose="02040603050506020204" pitchFamily="18" charset="0"/>
              </a:rPr>
              <a:t>Em biết gì về loài cây trong tranh?</a:t>
            </a:r>
            <a:endParaRPr lang="en-US" sz="1500" dirty="0">
              <a:latin typeface="UTM Avo" panose="02040603050506020204" pitchFamily="18" charset="0"/>
            </a:endParaRPr>
          </a:p>
        </p:txBody>
      </p:sp>
      <p:grpSp>
        <p:nvGrpSpPr>
          <p:cNvPr id="9" name="Group 8">
            <a:extLst>
              <a:ext uri="{FF2B5EF4-FFF2-40B4-BE49-F238E27FC236}">
                <a16:creationId xmlns:a16="http://schemas.microsoft.com/office/drawing/2014/main" id="{E7D8D674-A2C7-4A72-AF68-59674D7420B3}"/>
              </a:ext>
            </a:extLst>
          </p:cNvPr>
          <p:cNvGrpSpPr/>
          <p:nvPr/>
        </p:nvGrpSpPr>
        <p:grpSpPr>
          <a:xfrm>
            <a:off x="337443" y="465447"/>
            <a:ext cx="4684979" cy="806368"/>
            <a:chOff x="337443" y="465447"/>
            <a:chExt cx="4684979" cy="806368"/>
          </a:xfrm>
        </p:grpSpPr>
        <p:grpSp>
          <p:nvGrpSpPr>
            <p:cNvPr id="10" name="Group 9">
              <a:extLst>
                <a:ext uri="{FF2B5EF4-FFF2-40B4-BE49-F238E27FC236}">
                  <a16:creationId xmlns:a16="http://schemas.microsoft.com/office/drawing/2014/main" id="{3A136733-AC11-444B-BD6A-701FEE5F17DF}"/>
                </a:ext>
              </a:extLst>
            </p:cNvPr>
            <p:cNvGrpSpPr/>
            <p:nvPr/>
          </p:nvGrpSpPr>
          <p:grpSpPr>
            <a:xfrm>
              <a:off x="337443" y="617893"/>
              <a:ext cx="1645547" cy="653922"/>
              <a:chOff x="337443" y="617893"/>
              <a:chExt cx="1645547" cy="653922"/>
            </a:xfrm>
          </p:grpSpPr>
          <p:sp>
            <p:nvSpPr>
              <p:cNvPr id="12" name="TextBox 11">
                <a:extLst>
                  <a:ext uri="{FF2B5EF4-FFF2-40B4-BE49-F238E27FC236}">
                    <a16:creationId xmlns:a16="http://schemas.microsoft.com/office/drawing/2014/main" id="{B0DFFB96-696F-493E-8255-D7C6D4160F2A}"/>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7</a:t>
                </a:r>
              </a:p>
            </p:txBody>
          </p:sp>
          <p:sp>
            <p:nvSpPr>
              <p:cNvPr id="14" name="TextBox 13">
                <a:extLst>
                  <a:ext uri="{FF2B5EF4-FFF2-40B4-BE49-F238E27FC236}">
                    <a16:creationId xmlns:a16="http://schemas.microsoft.com/office/drawing/2014/main" id="{66264B51-E69C-46C4-BAA4-95C58E47ABB4}"/>
                  </a:ext>
                </a:extLst>
              </p:cNvPr>
              <p:cNvSpPr txBox="1"/>
              <p:nvPr/>
            </p:nvSpPr>
            <p:spPr>
              <a:xfrm>
                <a:off x="337443" y="625484"/>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7</a:t>
                </a:r>
              </a:p>
            </p:txBody>
          </p:sp>
        </p:grpSp>
        <p:sp>
          <p:nvSpPr>
            <p:cNvPr id="11" name="TextBox 10">
              <a:extLst>
                <a:ext uri="{FF2B5EF4-FFF2-40B4-BE49-F238E27FC236}">
                  <a16:creationId xmlns:a16="http://schemas.microsoft.com/office/drawing/2014/main" id="{3C6AA5B7-676A-4EFA-A487-DCA399843C10}"/>
                </a:ext>
              </a:extLst>
            </p:cNvPr>
            <p:cNvSpPr txBox="1"/>
            <p:nvPr/>
          </p:nvSpPr>
          <p:spPr>
            <a:xfrm>
              <a:off x="1835578" y="465447"/>
              <a:ext cx="3186844" cy="707886"/>
            </a:xfrm>
            <a:prstGeom prst="rect">
              <a:avLst/>
            </a:prstGeom>
            <a:noFill/>
          </p:spPr>
          <p:txBody>
            <a:bodyPr wrap="square" rtlCol="0">
              <a:spAutoFit/>
            </a:bodyPr>
            <a:lstStyle/>
            <a:p>
              <a:r>
                <a:rPr lang="vi-VN" sz="4000">
                  <a:solidFill>
                    <a:schemeClr val="accent2"/>
                  </a:solidFill>
                  <a:latin typeface="UTM Cookies" panose="02040603050506020204" pitchFamily="18" charset="0"/>
                </a:rPr>
                <a:t>CÂY XẤU HỔ</a:t>
              </a:r>
              <a:endParaRPr lang="en-US" sz="4000" dirty="0">
                <a:solidFill>
                  <a:schemeClr val="accent2"/>
                </a:solidFill>
                <a:latin typeface="UTM Cookies" panose="02040603050506020204" pitchFamily="18" charset="0"/>
              </a:endParaRPr>
            </a:p>
          </p:txBody>
        </p:sp>
      </p:grpSp>
      <p:pic>
        <p:nvPicPr>
          <p:cNvPr id="5" name="Picture 4">
            <a:extLst>
              <a:ext uri="{FF2B5EF4-FFF2-40B4-BE49-F238E27FC236}">
                <a16:creationId xmlns:a16="http://schemas.microsoft.com/office/drawing/2014/main" id="{A0B2D960-A4AE-4888-B3B5-0DF39E7E775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91261" y="2193982"/>
            <a:ext cx="5275478" cy="2591469"/>
          </a:xfrm>
          <a:prstGeom prst="rect">
            <a:avLst/>
          </a:prstGeom>
        </p:spPr>
      </p:pic>
      <p:sp>
        <p:nvSpPr>
          <p:cNvPr id="15" name="TextBox 14">
            <a:extLst>
              <a:ext uri="{FF2B5EF4-FFF2-40B4-BE49-F238E27FC236}">
                <a16:creationId xmlns:a16="http://schemas.microsoft.com/office/drawing/2014/main" id="{1D0474B9-0110-470C-BDCA-C139816B2574}"/>
              </a:ext>
            </a:extLst>
          </p:cNvPr>
          <p:cNvSpPr txBox="1"/>
          <p:nvPr/>
        </p:nvSpPr>
        <p:spPr>
          <a:xfrm>
            <a:off x="1688167" y="1639984"/>
            <a:ext cx="5365827" cy="553998"/>
          </a:xfrm>
          <a:prstGeom prst="rect">
            <a:avLst/>
          </a:prstGeom>
          <a:noFill/>
        </p:spPr>
        <p:txBody>
          <a:bodyPr wrap="square" rtlCol="0">
            <a:spAutoFit/>
          </a:bodyPr>
          <a:lstStyle/>
          <a:p>
            <a:r>
              <a:rPr lang="vi-VN" sz="1500" b="1" dirty="0">
                <a:solidFill>
                  <a:srgbClr val="FF0000"/>
                </a:solidFill>
                <a:latin typeface="UTM Avo" panose="02040603050506020204" pitchFamily="18" charset="0"/>
              </a:rPr>
              <a:t>2. </a:t>
            </a:r>
            <a:r>
              <a:rPr lang="vi-VN" sz="1500" dirty="0">
                <a:latin typeface="UTM Avo" panose="02040603050506020204" pitchFamily="18" charset="0"/>
              </a:rPr>
              <a:t>Dựa vào tên bài đọc và tranh minh họa, em thử đoán xem loài cây này có gì đặc biệt?</a:t>
            </a:r>
            <a:endParaRPr lang="en-US" sz="1500" dirty="0">
              <a:latin typeface="UTM Avo" panose="02040603050506020204" pitchFamily="18" charset="0"/>
            </a:endParaRPr>
          </a:p>
        </p:txBody>
      </p:sp>
    </p:spTree>
    <p:custDataLst>
      <p:tags r:id="rId1"/>
    </p:custDataLst>
    <p:extLst>
      <p:ext uri="{BB962C8B-B14F-4D97-AF65-F5344CB8AC3E}">
        <p14:creationId xmlns:p14="http://schemas.microsoft.com/office/powerpoint/2010/main" val="617567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1ADC3-4D89-4ECF-B150-1286F680712A}"/>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93AC8C43-1688-428E-A268-3A7CFB20B63C}"/>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ABFD78CE-119A-41F1-9B74-BABCBB0C4D35}"/>
              </a:ext>
            </a:extLst>
          </p:cNvPr>
          <p:cNvSpPr txBox="1"/>
          <p:nvPr/>
        </p:nvSpPr>
        <p:spPr>
          <a:xfrm>
            <a:off x="744615" y="763361"/>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Cây xấu hổ</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165D5BF2-322E-44E7-8BBA-8D19A38AD7B5}"/>
              </a:ext>
            </a:extLst>
          </p:cNvPr>
          <p:cNvSpPr txBox="1"/>
          <p:nvPr/>
        </p:nvSpPr>
        <p:spPr>
          <a:xfrm>
            <a:off x="491794" y="1179097"/>
            <a:ext cx="5871470" cy="3139321"/>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Bỗng dưng, gió ào ào nổi lên. Có tiếng động gì lạ lắm. Những chiếc lá khô lạt xạt lướt trên cỏ. Cây xấu hổ co rúm mình lại.</a:t>
            </a:r>
          </a:p>
          <a:p>
            <a:pPr algn="just">
              <a:lnSpc>
                <a:spcPct val="150000"/>
              </a:lnSpc>
            </a:pPr>
            <a:r>
              <a:rPr lang="vi-VN" sz="1200" dirty="0">
                <a:latin typeface="UTM Avo" panose="02040603050506020204" pitchFamily="18" charset="0"/>
              </a:rPr>
              <a:t>      Nó bỗng thấy xung quanh xôn xao. Nó hé mắt nhìn: không có gì lạ cả. Bấy giờ, nó mới mở bừng những con mắt lá. Quả nhiên, không có gì lạ thật.</a:t>
            </a:r>
          </a:p>
          <a:p>
            <a:pPr algn="just">
              <a:lnSpc>
                <a:spcPct val="150000"/>
              </a:lnSpc>
            </a:pPr>
            <a:r>
              <a:rPr lang="vi-VN" sz="1200" dirty="0">
                <a:latin typeface="UTM Avo" panose="02040603050506020204" pitchFamily="18" charset="0"/>
              </a:rPr>
              <a:t>      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a:p>
            <a:pPr algn="just">
              <a:lnSpc>
                <a:spcPct val="150000"/>
              </a:lnSpc>
            </a:pPr>
            <a:r>
              <a:rPr lang="vi-VN" sz="1200" dirty="0">
                <a:latin typeface="UTM Avo" panose="02040603050506020204" pitchFamily="18" charset="0"/>
              </a:rPr>
              <a:t>      Càng nghe bạn bè trầm trồ, cây xấu hổ càng tiếc. Không biết bao giờ con chim xanh ấy quay trở </a:t>
            </a:r>
            <a:r>
              <a:rPr lang="vi-VN" sz="1200" dirty="0" smtClean="0">
                <a:latin typeface="UTM Avo" panose="02040603050506020204" pitchFamily="18" charset="0"/>
              </a:rPr>
              <a:t>lại</a:t>
            </a:r>
            <a:r>
              <a:rPr lang="en-US" sz="1200" dirty="0" smtClean="0">
                <a:latin typeface="UTM Avo" panose="02040603050506020204" pitchFamily="18" charset="0"/>
              </a:rPr>
              <a:t>?</a:t>
            </a:r>
            <a:endParaRPr lang="vi-VN" sz="1200" dirty="0">
              <a:latin typeface="UTM Avo" panose="02040603050506020204" pitchFamily="18" charset="0"/>
            </a:endParaRP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Trần Hoài Dương)</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id="{963442AF-C330-4740-867B-1F33CE78F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94" y="1223305"/>
            <a:ext cx="304770" cy="288000"/>
          </a:xfrm>
          <a:prstGeom prst="rect">
            <a:avLst/>
          </a:prstGeom>
        </p:spPr>
      </p:pic>
      <p:pic>
        <p:nvPicPr>
          <p:cNvPr id="7" name="Picture 6">
            <a:extLst>
              <a:ext uri="{FF2B5EF4-FFF2-40B4-BE49-F238E27FC236}">
                <a16:creationId xmlns:a16="http://schemas.microsoft.com/office/drawing/2014/main" id="{E56E88AA-6DB3-4D8F-92AE-09B34204D75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91794" y="2309727"/>
            <a:ext cx="288000" cy="288000"/>
          </a:xfrm>
          <a:prstGeom prst="rect">
            <a:avLst/>
          </a:prstGeom>
        </p:spPr>
      </p:pic>
    </p:spTree>
    <p:extLst>
      <p:ext uri="{BB962C8B-B14F-4D97-AF65-F5344CB8AC3E}">
        <p14:creationId xmlns:p14="http://schemas.microsoft.com/office/powerpoint/2010/main" val="237471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7CE6AD-1A57-4E73-AFAC-B21BE70BCC6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4B14934C-5A7F-4FED-A542-50E92DA5A38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718A7FA3-3F11-4FEB-A0F9-1E6F3AE36D60}"/>
              </a:ext>
            </a:extLst>
          </p:cNvPr>
          <p:cNvSpPr txBox="1"/>
          <p:nvPr/>
        </p:nvSpPr>
        <p:spPr>
          <a:xfrm>
            <a:off x="744615" y="763361"/>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Cây xấu hổ</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ED1D7C01-1678-4539-8864-4BB5A31CFD21}"/>
              </a:ext>
            </a:extLst>
          </p:cNvPr>
          <p:cNvSpPr txBox="1"/>
          <p:nvPr/>
        </p:nvSpPr>
        <p:spPr>
          <a:xfrm>
            <a:off x="491794" y="1179097"/>
            <a:ext cx="5871470" cy="3139321"/>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Bỗng dưng, gió </a:t>
            </a:r>
            <a:r>
              <a:rPr lang="vi-VN" sz="1200" b="1" dirty="0">
                <a:solidFill>
                  <a:srgbClr val="FF0000"/>
                </a:solidFill>
                <a:latin typeface="UTM Avo" panose="02040603050506020204" pitchFamily="18" charset="0"/>
              </a:rPr>
              <a:t>ào ào </a:t>
            </a:r>
            <a:r>
              <a:rPr lang="vi-VN" sz="1200" dirty="0">
                <a:latin typeface="UTM Avo" panose="02040603050506020204" pitchFamily="18" charset="0"/>
              </a:rPr>
              <a:t>nổi lên. Có tiếng động gì lạ lắm. Những chiếc lá khô </a:t>
            </a:r>
            <a:r>
              <a:rPr lang="vi-VN" sz="1200" b="1" dirty="0">
                <a:solidFill>
                  <a:srgbClr val="FF0000"/>
                </a:solidFill>
                <a:latin typeface="UTM Avo" panose="02040603050506020204" pitchFamily="18" charset="0"/>
              </a:rPr>
              <a:t>lạt xạt </a:t>
            </a:r>
            <a:r>
              <a:rPr lang="vi-VN" sz="1200" dirty="0">
                <a:latin typeface="UTM Avo" panose="02040603050506020204" pitchFamily="18" charset="0"/>
              </a:rPr>
              <a:t>lướt trên cỏ. Cây xấu hổ </a:t>
            </a:r>
            <a:r>
              <a:rPr lang="vi-VN" sz="1200" b="1" dirty="0">
                <a:solidFill>
                  <a:srgbClr val="FF0000"/>
                </a:solidFill>
                <a:latin typeface="UTM Avo" panose="02040603050506020204" pitchFamily="18" charset="0"/>
              </a:rPr>
              <a:t>co rúm </a:t>
            </a:r>
            <a:r>
              <a:rPr lang="vi-VN" sz="1200" dirty="0">
                <a:latin typeface="UTM Avo" panose="02040603050506020204" pitchFamily="18" charset="0"/>
              </a:rPr>
              <a:t>mình lại.</a:t>
            </a:r>
          </a:p>
          <a:p>
            <a:pPr algn="just">
              <a:lnSpc>
                <a:spcPct val="150000"/>
              </a:lnSpc>
            </a:pPr>
            <a:r>
              <a:rPr lang="vi-VN" sz="1200" dirty="0">
                <a:latin typeface="UTM Avo" panose="02040603050506020204" pitchFamily="18" charset="0"/>
              </a:rPr>
              <a:t>      Nó bỗng thấy </a:t>
            </a:r>
            <a:r>
              <a:rPr lang="vi-VN" sz="1200" b="1" dirty="0">
                <a:solidFill>
                  <a:srgbClr val="FF0000"/>
                </a:solidFill>
                <a:latin typeface="UTM Avo" panose="02040603050506020204" pitchFamily="18" charset="0"/>
              </a:rPr>
              <a:t>xung quanh </a:t>
            </a:r>
            <a:r>
              <a:rPr lang="vi-VN" sz="1200" dirty="0">
                <a:latin typeface="UTM Avo" panose="02040603050506020204" pitchFamily="18" charset="0"/>
              </a:rPr>
              <a:t>xôn xao. Nó hé mắt nhìn: không có gì lạ cả. Bấy giờ, nó mới </a:t>
            </a:r>
            <a:r>
              <a:rPr lang="vi-VN" sz="1200" b="1" dirty="0">
                <a:solidFill>
                  <a:srgbClr val="FF0000"/>
                </a:solidFill>
                <a:latin typeface="UTM Avo" panose="02040603050506020204" pitchFamily="18" charset="0"/>
              </a:rPr>
              <a:t>mở bừng </a:t>
            </a:r>
            <a:r>
              <a:rPr lang="vi-VN" sz="1200" dirty="0">
                <a:latin typeface="UTM Avo" panose="02040603050506020204" pitchFamily="18" charset="0"/>
              </a:rPr>
              <a:t>những con mắt lá. Quả nhiên, không có gì lạ thật.</a:t>
            </a:r>
          </a:p>
          <a:p>
            <a:pPr algn="just">
              <a:lnSpc>
                <a:spcPct val="150000"/>
              </a:lnSpc>
            </a:pPr>
            <a:r>
              <a:rPr lang="vi-VN" sz="1200" dirty="0">
                <a:latin typeface="UTM Avo" panose="02040603050506020204" pitchFamily="18" charset="0"/>
              </a:rPr>
              <a:t>      Nhưng những cây cỏ xung quanh vẫn cứ </a:t>
            </a:r>
            <a:r>
              <a:rPr lang="vi-VN" sz="1200" b="1" dirty="0">
                <a:solidFill>
                  <a:srgbClr val="FF0000"/>
                </a:solidFill>
                <a:latin typeface="UTM Avo" panose="02040603050506020204" pitchFamily="18" charset="0"/>
              </a:rPr>
              <a:t>xôn xao</a:t>
            </a:r>
            <a:r>
              <a:rPr lang="vi-VN" sz="1200" dirty="0">
                <a:latin typeface="UTM Avo" panose="02040603050506020204" pitchFamily="18" charset="0"/>
              </a:rPr>
              <a:t>. Thì ra, vừa có một con chim </a:t>
            </a:r>
            <a:r>
              <a:rPr lang="vi-VN" sz="1200" b="1" dirty="0">
                <a:solidFill>
                  <a:srgbClr val="FF0000"/>
                </a:solidFill>
                <a:latin typeface="UTM Avo" panose="02040603050506020204" pitchFamily="18" charset="0"/>
              </a:rPr>
              <a:t>xanh biếc</a:t>
            </a:r>
            <a:r>
              <a:rPr lang="vi-VN" sz="1200" dirty="0">
                <a:latin typeface="UTM Avo" panose="02040603050506020204" pitchFamily="18" charset="0"/>
              </a:rPr>
              <a:t>, toàn thân </a:t>
            </a:r>
            <a:r>
              <a:rPr lang="vi-VN" sz="1200" b="1" dirty="0">
                <a:solidFill>
                  <a:srgbClr val="FF0000"/>
                </a:solidFill>
                <a:latin typeface="UTM Avo" panose="02040603050506020204" pitchFamily="18" charset="0"/>
              </a:rPr>
              <a:t>lóng lánh </a:t>
            </a:r>
            <a:r>
              <a:rPr lang="vi-VN" sz="1200" dirty="0">
                <a:latin typeface="UTM Avo" panose="02040603050506020204" pitchFamily="18" charset="0"/>
              </a:rPr>
              <a:t>như tự tỏa sáng không biết từ đâu bay tới. Chim đậu một thoáng trên </a:t>
            </a:r>
            <a:r>
              <a:rPr lang="vi-VN" sz="1200" b="1" dirty="0">
                <a:solidFill>
                  <a:srgbClr val="FF0000"/>
                </a:solidFill>
                <a:latin typeface="UTM Avo" panose="02040603050506020204" pitchFamily="18" charset="0"/>
              </a:rPr>
              <a:t>cành thanh mai </a:t>
            </a:r>
            <a:r>
              <a:rPr lang="vi-VN" sz="1200" dirty="0">
                <a:latin typeface="UTM Avo" panose="02040603050506020204" pitchFamily="18" charset="0"/>
              </a:rPr>
              <a:t>rồi lại vội bay đi. Các cây cỏ </a:t>
            </a:r>
            <a:r>
              <a:rPr lang="vi-VN" sz="1200" b="1" dirty="0">
                <a:solidFill>
                  <a:srgbClr val="FF0000"/>
                </a:solidFill>
                <a:latin typeface="UTM Avo" panose="02040603050506020204" pitchFamily="18" charset="0"/>
              </a:rPr>
              <a:t>xuýt xoa</a:t>
            </a:r>
            <a:r>
              <a:rPr lang="vi-VN" sz="1200" dirty="0">
                <a:latin typeface="UTM Avo" panose="02040603050506020204" pitchFamily="18" charset="0"/>
              </a:rPr>
              <a:t>: biết bao nhiêu con chim đã bay qua đây, chưa có con nào đẹp đến thế.</a:t>
            </a:r>
          </a:p>
          <a:p>
            <a:pPr algn="just">
              <a:lnSpc>
                <a:spcPct val="150000"/>
              </a:lnSpc>
            </a:pPr>
            <a:r>
              <a:rPr lang="vi-VN" sz="1200" dirty="0">
                <a:latin typeface="UTM Avo" panose="02040603050506020204" pitchFamily="18" charset="0"/>
              </a:rPr>
              <a:t>      Càng nghe bạn bè </a:t>
            </a:r>
            <a:r>
              <a:rPr lang="vi-VN" sz="1200" b="1" dirty="0">
                <a:solidFill>
                  <a:srgbClr val="FF0000"/>
                </a:solidFill>
                <a:latin typeface="UTM Avo" panose="02040603050506020204" pitchFamily="18" charset="0"/>
              </a:rPr>
              <a:t>trầm trồ</a:t>
            </a:r>
            <a:r>
              <a:rPr lang="vi-VN" sz="1200" dirty="0">
                <a:latin typeface="UTM Avo" panose="02040603050506020204" pitchFamily="18" charset="0"/>
              </a:rPr>
              <a:t>, cây xấu hổ càng tiếc. Không biết bao giờ con chim xanh ấy quay trở </a:t>
            </a:r>
            <a:r>
              <a:rPr lang="vi-VN" sz="1200" dirty="0" smtClean="0">
                <a:latin typeface="UTM Avo" panose="02040603050506020204" pitchFamily="18" charset="0"/>
              </a:rPr>
              <a:t>lại</a:t>
            </a:r>
            <a:r>
              <a:rPr lang="en-US" sz="1200" dirty="0" smtClean="0">
                <a:latin typeface="UTM Avo" panose="02040603050506020204" pitchFamily="18" charset="0"/>
              </a:rPr>
              <a:t>?</a:t>
            </a:r>
            <a:endParaRPr lang="vi-VN" sz="1200" dirty="0">
              <a:latin typeface="UTM Avo" panose="02040603050506020204" pitchFamily="18" charset="0"/>
            </a:endParaRP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Trần Hoài Dương)</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id="{D5DD2244-DCA9-4272-BAF5-569C315C8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94" y="1223305"/>
            <a:ext cx="304770" cy="288000"/>
          </a:xfrm>
          <a:prstGeom prst="rect">
            <a:avLst/>
          </a:prstGeom>
        </p:spPr>
      </p:pic>
      <p:pic>
        <p:nvPicPr>
          <p:cNvPr id="7" name="Picture 6">
            <a:extLst>
              <a:ext uri="{FF2B5EF4-FFF2-40B4-BE49-F238E27FC236}">
                <a16:creationId xmlns:a16="http://schemas.microsoft.com/office/drawing/2014/main" id="{4431494C-6DA4-4C7D-9B60-1835C2DE797E}"/>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91794" y="2309727"/>
            <a:ext cx="288000" cy="288000"/>
          </a:xfrm>
          <a:prstGeom prst="rect">
            <a:avLst/>
          </a:prstGeom>
        </p:spPr>
      </p:pic>
    </p:spTree>
    <p:extLst>
      <p:ext uri="{BB962C8B-B14F-4D97-AF65-F5344CB8AC3E}">
        <p14:creationId xmlns:p14="http://schemas.microsoft.com/office/powerpoint/2010/main" val="391936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72765-EAC5-4645-A290-D3A0CF96AEB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A98D5043-2BBA-4AC9-8FB4-00AC659F7EAE}"/>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E1651A85-B749-4D41-8C2B-07C2480FDB83}"/>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73CB94C9-ADD1-457C-B3B9-609E7566D18A}"/>
              </a:ext>
            </a:extLst>
          </p:cNvPr>
          <p:cNvSpPr/>
          <p:nvPr/>
        </p:nvSpPr>
        <p:spPr>
          <a:xfrm>
            <a:off x="430619" y="1485693"/>
            <a:ext cx="183411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Lạt xạt</a:t>
            </a:r>
            <a:endParaRPr lang="vi-VN" sz="1800" dirty="0"/>
          </a:p>
        </p:txBody>
      </p:sp>
      <p:sp>
        <p:nvSpPr>
          <p:cNvPr id="6" name="Oval 5">
            <a:extLst>
              <a:ext uri="{FF2B5EF4-FFF2-40B4-BE49-F238E27FC236}">
                <a16:creationId xmlns:a16="http://schemas.microsoft.com/office/drawing/2014/main" id="{3B657BAE-42B8-485D-BE57-992903671CC1}"/>
              </a:ext>
            </a:extLst>
          </p:cNvPr>
          <p:cNvSpPr/>
          <p:nvPr/>
        </p:nvSpPr>
        <p:spPr>
          <a:xfrm>
            <a:off x="521000" y="162312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958EBC32-CBD1-4283-B479-9ADDF9B98341}"/>
              </a:ext>
            </a:extLst>
          </p:cNvPr>
          <p:cNvSpPr txBox="1"/>
          <p:nvPr/>
        </p:nvSpPr>
        <p:spPr>
          <a:xfrm>
            <a:off x="1594884" y="1499951"/>
            <a:ext cx="5036259"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tiếng va chạm của lá khô.</a:t>
            </a:r>
            <a:endParaRPr lang="en-US" sz="1800" dirty="0">
              <a:solidFill>
                <a:schemeClr val="accent6">
                  <a:lumMod val="50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id="{2BD05D76-6DB1-48D4-9391-139E01F64239}"/>
              </a:ext>
            </a:extLst>
          </p:cNvPr>
          <p:cNvSpPr/>
          <p:nvPr/>
        </p:nvSpPr>
        <p:spPr>
          <a:xfrm>
            <a:off x="430619" y="1863990"/>
            <a:ext cx="183411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Xôn xao</a:t>
            </a:r>
            <a:endParaRPr lang="vi-VN" sz="1800" dirty="0"/>
          </a:p>
        </p:txBody>
      </p:sp>
      <p:sp>
        <p:nvSpPr>
          <p:cNvPr id="9" name="Oval 8">
            <a:extLst>
              <a:ext uri="{FF2B5EF4-FFF2-40B4-BE49-F238E27FC236}">
                <a16:creationId xmlns:a16="http://schemas.microsoft.com/office/drawing/2014/main" id="{FC74EB6D-7959-4D1B-AE97-DED8D420E239}"/>
              </a:ext>
            </a:extLst>
          </p:cNvPr>
          <p:cNvSpPr/>
          <p:nvPr/>
        </p:nvSpPr>
        <p:spPr>
          <a:xfrm>
            <a:off x="521000" y="200141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841EFA94-8F46-4A99-AD16-97F91433D52C}"/>
              </a:ext>
            </a:extLst>
          </p:cNvPr>
          <p:cNvSpPr/>
          <p:nvPr/>
        </p:nvSpPr>
        <p:spPr>
          <a:xfrm>
            <a:off x="430619" y="2618692"/>
            <a:ext cx="183411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Xuýt xoa</a:t>
            </a:r>
            <a:endParaRPr lang="vi-VN" sz="1800" dirty="0"/>
          </a:p>
        </p:txBody>
      </p:sp>
      <p:sp>
        <p:nvSpPr>
          <p:cNvPr id="11" name="Oval 10">
            <a:extLst>
              <a:ext uri="{FF2B5EF4-FFF2-40B4-BE49-F238E27FC236}">
                <a16:creationId xmlns:a16="http://schemas.microsoft.com/office/drawing/2014/main" id="{184D9770-EE02-4AAB-8F4F-D3BB14CC8F6D}"/>
              </a:ext>
            </a:extLst>
          </p:cNvPr>
          <p:cNvSpPr/>
          <p:nvPr/>
        </p:nvSpPr>
        <p:spPr>
          <a:xfrm>
            <a:off x="521000" y="275612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E5ED3C3E-10EF-4616-92A8-132C2241A3AC}"/>
              </a:ext>
            </a:extLst>
          </p:cNvPr>
          <p:cNvSpPr/>
          <p:nvPr/>
        </p:nvSpPr>
        <p:spPr>
          <a:xfrm>
            <a:off x="430619" y="3379440"/>
            <a:ext cx="183411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Thanh mai</a:t>
            </a:r>
            <a:endParaRPr lang="vi-VN" sz="1800" dirty="0"/>
          </a:p>
        </p:txBody>
      </p:sp>
      <p:sp>
        <p:nvSpPr>
          <p:cNvPr id="13" name="Oval 12">
            <a:extLst>
              <a:ext uri="{FF2B5EF4-FFF2-40B4-BE49-F238E27FC236}">
                <a16:creationId xmlns:a16="http://schemas.microsoft.com/office/drawing/2014/main" id="{34AC4D92-212E-45B6-977B-CFF49E46B13D}"/>
              </a:ext>
            </a:extLst>
          </p:cNvPr>
          <p:cNvSpPr/>
          <p:nvPr/>
        </p:nvSpPr>
        <p:spPr>
          <a:xfrm>
            <a:off x="521000" y="351686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8E8B6AFC-D0FC-41F9-BA1B-98221B94B936}"/>
              </a:ext>
            </a:extLst>
          </p:cNvPr>
          <p:cNvSpPr txBox="1"/>
          <p:nvPr/>
        </p:nvSpPr>
        <p:spPr>
          <a:xfrm>
            <a:off x="1686977" y="1871119"/>
            <a:ext cx="5036259"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nhiều âm thanh, tiếng nói nhỏ phát ra cùng một lúc.</a:t>
            </a:r>
            <a:endParaRPr lang="en-US" sz="1800" dirty="0">
              <a:solidFill>
                <a:schemeClr val="accent6">
                  <a:lumMod val="50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E09A9965-B532-402B-B72D-379B490C4973}"/>
              </a:ext>
            </a:extLst>
          </p:cNvPr>
          <p:cNvSpPr txBox="1"/>
          <p:nvPr/>
        </p:nvSpPr>
        <p:spPr>
          <a:xfrm>
            <a:off x="1779070" y="2618692"/>
            <a:ext cx="5036259"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cách thể hiện cảm xúc (thường là khen, đôi khi là tiếc) qua lời nói.</a:t>
            </a:r>
            <a:endParaRPr lang="en-US" sz="1800" dirty="0">
              <a:solidFill>
                <a:schemeClr val="accent6">
                  <a:lumMod val="50000"/>
                </a:schemeClr>
              </a:solidFill>
              <a:latin typeface="UTM Avo" panose="02040603050506020204" pitchFamily="18" charset="0"/>
            </a:endParaRPr>
          </a:p>
        </p:txBody>
      </p:sp>
      <p:sp>
        <p:nvSpPr>
          <p:cNvPr id="16" name="TextBox 15">
            <a:extLst>
              <a:ext uri="{FF2B5EF4-FFF2-40B4-BE49-F238E27FC236}">
                <a16:creationId xmlns:a16="http://schemas.microsoft.com/office/drawing/2014/main" id="{754B4402-CCAC-4D99-9508-0598924B6446}"/>
              </a:ext>
            </a:extLst>
          </p:cNvPr>
          <p:cNvSpPr txBox="1"/>
          <p:nvPr/>
        </p:nvSpPr>
        <p:spPr>
          <a:xfrm>
            <a:off x="1946624" y="3373180"/>
            <a:ext cx="2376547" cy="1280030"/>
          </a:xfrm>
          <a:prstGeom prst="rect">
            <a:avLst/>
          </a:prstGeom>
          <a:noFill/>
        </p:spPr>
        <p:txBody>
          <a:bodyPr wrap="square" rtlCol="0">
            <a:spAutoFit/>
          </a:bodyPr>
          <a:lstStyle/>
          <a:p>
            <a:pPr algn="just">
              <a:lnSpc>
                <a:spcPct val="150000"/>
              </a:lnSpc>
            </a:pPr>
            <a:r>
              <a:rPr lang="vi-VN" sz="1800" dirty="0">
                <a:solidFill>
                  <a:schemeClr val="accent6">
                    <a:lumMod val="50000"/>
                  </a:schemeClr>
                </a:solidFill>
                <a:latin typeface="UTM Avo" panose="02040603050506020204" pitchFamily="18" charset="0"/>
              </a:rPr>
              <a:t>: cây bụi thấp, quả mọng nước, trông như quả dâu.</a:t>
            </a:r>
            <a:endParaRPr lang="en-US" sz="1800" dirty="0">
              <a:solidFill>
                <a:schemeClr val="accent6">
                  <a:lumMod val="50000"/>
                </a:schemeClr>
              </a:solidFill>
              <a:latin typeface="UTM Avo" panose="02040603050506020204" pitchFamily="18" charset="0"/>
            </a:endParaRPr>
          </a:p>
        </p:txBody>
      </p:sp>
      <p:pic>
        <p:nvPicPr>
          <p:cNvPr id="17" name="Picture 2" descr="Handmade Watercolor Autumn Fall Yellow Ginkgo Leaves - Watercolor Fall Leaf  Png Transparent PNG - 5094x2822 - Free Download on NicePNG">
            <a:extLst>
              <a:ext uri="{FF2B5EF4-FFF2-40B4-BE49-F238E27FC236}">
                <a16:creationId xmlns:a16="http://schemas.microsoft.com/office/drawing/2014/main" id="{B6903E4D-F2B4-472F-AA4B-93C447351167}"/>
              </a:ext>
            </a:extLst>
          </p:cNvPr>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35554" b="39676"/>
          <a:stretch/>
        </p:blipFill>
        <p:spPr bwMode="auto">
          <a:xfrm rot="1314262">
            <a:off x="4071551" y="214032"/>
            <a:ext cx="2618066" cy="14465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ây giống thanh mai | Shopee Việt Nam">
            <a:extLst>
              <a:ext uri="{FF2B5EF4-FFF2-40B4-BE49-F238E27FC236}">
                <a16:creationId xmlns:a16="http://schemas.microsoft.com/office/drawing/2014/main" id="{CB14D282-3BCA-48A3-A418-E28F6B9B80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01" t="31533" b="19386"/>
          <a:stretch/>
        </p:blipFill>
        <p:spPr bwMode="auto">
          <a:xfrm>
            <a:off x="4231469" y="3516869"/>
            <a:ext cx="2105531" cy="11469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6" descr="Welcome! – Lingtelligent">
            <a:extLst>
              <a:ext uri="{FF2B5EF4-FFF2-40B4-BE49-F238E27FC236}">
                <a16:creationId xmlns:a16="http://schemas.microsoft.com/office/drawing/2014/main" id="{350A42C9-C025-4F9C-8F40-E41F001540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8997" y="2095659"/>
            <a:ext cx="983515" cy="66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83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par>
                          <p:cTn id="66" fill="hold">
                            <p:stCondLst>
                              <p:cond delay="500"/>
                            </p:stCondLst>
                            <p:childTnLst>
                              <p:par>
                                <p:cTn id="67" presetID="14" presetClass="entr" presetSubtype="10"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randombar(horizontal)">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animBg="1"/>
      <p:bldP spid="10" grpId="0"/>
      <p:bldP spid="11" grpId="0" animBg="1"/>
      <p:bldP spid="12" grpId="0"/>
      <p:bldP spid="13"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1619150" y="1388345"/>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a:t>
            </a:r>
            <a:r>
              <a:rPr lang="vi-VN" sz="1500" dirty="0">
                <a:latin typeface="UTM Avo" panose="02040603050506020204" pitchFamily="18" charset="0"/>
              </a:rPr>
              <a:t> Nghe tiếng động lạ, cây xấu hổ đã làm gì?</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21" name="TextBox 20">
            <a:extLst>
              <a:ext uri="{FF2B5EF4-FFF2-40B4-BE49-F238E27FC236}">
                <a16:creationId xmlns:a16="http://schemas.microsoft.com/office/drawing/2014/main" id="{6DF883E5-4BE7-40F1-98FD-34C559BEDCA2}"/>
              </a:ext>
            </a:extLst>
          </p:cNvPr>
          <p:cNvSpPr txBox="1"/>
          <p:nvPr/>
        </p:nvSpPr>
        <p:spPr>
          <a:xfrm>
            <a:off x="369087" y="2145755"/>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Cây cỏ xung quanh xôn xao về chuyện gì?</a:t>
            </a:r>
          </a:p>
        </p:txBody>
      </p:sp>
      <p:sp>
        <p:nvSpPr>
          <p:cNvPr id="25" name="TextBox 24">
            <a:extLst>
              <a:ext uri="{FF2B5EF4-FFF2-40B4-BE49-F238E27FC236}">
                <a16:creationId xmlns:a16="http://schemas.microsoft.com/office/drawing/2014/main" id="{F8C078AD-4632-4B8E-9B6E-524C8B7BDCB3}"/>
              </a:ext>
            </a:extLst>
          </p:cNvPr>
          <p:cNvSpPr txBox="1"/>
          <p:nvPr/>
        </p:nvSpPr>
        <p:spPr>
          <a:xfrm>
            <a:off x="748068" y="1751032"/>
            <a:ext cx="5361863" cy="394723"/>
          </a:xfrm>
          <a:prstGeom prst="rect">
            <a:avLst/>
          </a:prstGeom>
          <a:noFill/>
        </p:spPr>
        <p:txBody>
          <a:bodyPr wrap="square" rtlCol="0">
            <a:spAutoFit/>
          </a:bodyPr>
          <a:lstStyle/>
          <a:p>
            <a:pPr>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500" dirty="0">
                <a:solidFill>
                  <a:srgbClr val="FF0000"/>
                </a:solidFill>
                <a:latin typeface="UTM Avo" panose="02040603050506020204" pitchFamily="18" charset="0"/>
              </a:rPr>
              <a:t>Nghe tiếng động lạ, cây xấu hổ đã co rúm mình lại.</a:t>
            </a:r>
          </a:p>
        </p:txBody>
      </p:sp>
      <p:pic>
        <p:nvPicPr>
          <p:cNvPr id="19" name="Picture 18">
            <a:extLst>
              <a:ext uri="{FF2B5EF4-FFF2-40B4-BE49-F238E27FC236}">
                <a16:creationId xmlns:a16="http://schemas.microsoft.com/office/drawing/2014/main" id="{CE8A9EAF-BF03-4AAB-BD7A-C57C106B6CA4}"/>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6911" t="29983" r="11817" b="5203"/>
          <a:stretch/>
        </p:blipFill>
        <p:spPr>
          <a:xfrm>
            <a:off x="347821" y="310618"/>
            <a:ext cx="1318378" cy="1342271"/>
          </a:xfrm>
          <a:prstGeom prst="ellipse">
            <a:avLst/>
          </a:prstGeom>
        </p:spPr>
      </p:pic>
      <p:sp>
        <p:nvSpPr>
          <p:cNvPr id="29" name="TextBox 28">
            <a:extLst>
              <a:ext uri="{FF2B5EF4-FFF2-40B4-BE49-F238E27FC236}">
                <a16:creationId xmlns:a16="http://schemas.microsoft.com/office/drawing/2014/main" id="{7081895E-8A45-4BF9-A195-F359EB3B2336}"/>
              </a:ext>
            </a:extLst>
          </p:cNvPr>
          <p:cNvSpPr txBox="1"/>
          <p:nvPr/>
        </p:nvSpPr>
        <p:spPr>
          <a:xfrm>
            <a:off x="2368706" y="2571750"/>
            <a:ext cx="3932611" cy="1428340"/>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500" dirty="0">
                <a:solidFill>
                  <a:srgbClr val="FF0000"/>
                </a:solidFill>
                <a:latin typeface="UTM Avo" panose="02040603050506020204" pitchFamily="18" charset="0"/>
              </a:rPr>
              <a:t>Cây cỏ xung quanh xôn xao chuyện một con chim xanh biếc, toàn thân lóng lánh không biết từ đâu bay tới rồi lại vội bay đi ngay.</a:t>
            </a:r>
          </a:p>
        </p:txBody>
      </p:sp>
      <p:pic>
        <p:nvPicPr>
          <p:cNvPr id="4" name="Picture 3">
            <a:extLst>
              <a:ext uri="{FF2B5EF4-FFF2-40B4-BE49-F238E27FC236}">
                <a16:creationId xmlns:a16="http://schemas.microsoft.com/office/drawing/2014/main" id="{1CE10567-CA91-4F11-9488-93FFDE66AAF8}"/>
              </a:ext>
            </a:extLst>
          </p:cNvPr>
          <p:cNvPicPr>
            <a:picLocks noChangeAspect="1"/>
          </p:cNvPicPr>
          <p:nvPr/>
        </p:nvPicPr>
        <p:blipFill>
          <a:blip r:embed="rId6"/>
          <a:stretch>
            <a:fillRect/>
          </a:stretch>
        </p:blipFill>
        <p:spPr>
          <a:xfrm>
            <a:off x="556683" y="2508442"/>
            <a:ext cx="1812023" cy="2261946"/>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5"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94557F-FE82-40CD-ADCD-B8BE7189143D}"/>
              </a:ext>
            </a:extLst>
          </p:cNvPr>
          <p:cNvSpPr txBox="1"/>
          <p:nvPr/>
        </p:nvSpPr>
        <p:spPr>
          <a:xfrm>
            <a:off x="455481" y="462148"/>
            <a:ext cx="587267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a:t>
            </a:r>
            <a:r>
              <a:rPr lang="vi-VN" sz="1500" dirty="0">
                <a:latin typeface="UTM Avo" panose="02040603050506020204" pitchFamily="18" charset="0"/>
              </a:rPr>
              <a:t> Cây xấu hổ tiếc nuối điều gì?</a:t>
            </a:r>
          </a:p>
        </p:txBody>
      </p:sp>
      <p:sp>
        <p:nvSpPr>
          <p:cNvPr id="3" name="TextBox 2">
            <a:extLst>
              <a:ext uri="{FF2B5EF4-FFF2-40B4-BE49-F238E27FC236}">
                <a16:creationId xmlns:a16="http://schemas.microsoft.com/office/drawing/2014/main" id="{B31096B8-559C-44A0-9A87-358224F9E3B5}"/>
              </a:ext>
            </a:extLst>
          </p:cNvPr>
          <p:cNvSpPr txBox="1"/>
          <p:nvPr/>
        </p:nvSpPr>
        <p:spPr>
          <a:xfrm>
            <a:off x="2261026" y="1052608"/>
            <a:ext cx="3932611" cy="1428340"/>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500" dirty="0">
                <a:solidFill>
                  <a:srgbClr val="FF0000"/>
                </a:solidFill>
                <a:latin typeface="UTM Avo" panose="02040603050506020204" pitchFamily="18" charset="0"/>
              </a:rPr>
              <a:t>Cây xấu hổ tiếc nuối vì do nhút nhát đã nhắm mắt lại khi nghe tiếng động lạ, không được nhìn thấy con chim xanh xinh đẹp kia.</a:t>
            </a:r>
          </a:p>
        </p:txBody>
      </p:sp>
      <p:pic>
        <p:nvPicPr>
          <p:cNvPr id="4" name="Picture 2">
            <a:extLst>
              <a:ext uri="{FF2B5EF4-FFF2-40B4-BE49-F238E27FC236}">
                <a16:creationId xmlns:a16="http://schemas.microsoft.com/office/drawing/2014/main" id="{1309000C-CC7B-474B-97F0-F679F68BB359}"/>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55480" y="2974398"/>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686598-ED4B-4ECD-BD7D-0AB03A944E82}"/>
              </a:ext>
            </a:extLst>
          </p:cNvPr>
          <p:cNvSpPr txBox="1"/>
          <p:nvPr/>
        </p:nvSpPr>
        <p:spPr>
          <a:xfrm>
            <a:off x="1045846" y="2974398"/>
            <a:ext cx="5207938" cy="553998"/>
          </a:xfrm>
          <a:prstGeom prst="rect">
            <a:avLst/>
          </a:prstGeom>
          <a:noFill/>
        </p:spPr>
        <p:txBody>
          <a:bodyPr wrap="square" rtlCol="0">
            <a:spAutoFit/>
          </a:bodyPr>
          <a:lstStyle/>
          <a:p>
            <a:pPr algn="just"/>
            <a:r>
              <a:rPr lang="vi-VN" sz="1500" dirty="0">
                <a:latin typeface="UTM Avo" panose="02040603050506020204" pitchFamily="18" charset="0"/>
              </a:rPr>
              <a:t>Theo em, để không phải tiếc như vậy, cây xấu hổ nên làm gì?</a:t>
            </a:r>
          </a:p>
        </p:txBody>
      </p:sp>
      <p:pic>
        <p:nvPicPr>
          <p:cNvPr id="6" name="Picture 5">
            <a:extLst>
              <a:ext uri="{FF2B5EF4-FFF2-40B4-BE49-F238E27FC236}">
                <a16:creationId xmlns:a16="http://schemas.microsoft.com/office/drawing/2014/main" id="{6D3FF8A8-516C-46ED-9AA4-1DC2C5E04B4F}"/>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6911" t="29983" r="11817" b="5203"/>
          <a:stretch/>
        </p:blipFill>
        <p:spPr>
          <a:xfrm>
            <a:off x="4518896" y="3257999"/>
            <a:ext cx="1318378" cy="1342271"/>
          </a:xfrm>
          <a:prstGeom prst="ellipse">
            <a:avLst/>
          </a:prstGeom>
          <a:ln>
            <a:noFill/>
          </a:ln>
          <a:effectLst>
            <a:softEdge rad="112500"/>
          </a:effectLst>
        </p:spPr>
      </p:pic>
      <p:sp>
        <p:nvSpPr>
          <p:cNvPr id="7" name="TextBox 6">
            <a:extLst>
              <a:ext uri="{FF2B5EF4-FFF2-40B4-BE49-F238E27FC236}">
                <a16:creationId xmlns:a16="http://schemas.microsoft.com/office/drawing/2014/main" id="{B471B74D-4E66-40E1-B4C7-D9D11781EE6D}"/>
              </a:ext>
            </a:extLst>
          </p:cNvPr>
          <p:cNvSpPr txBox="1"/>
          <p:nvPr/>
        </p:nvSpPr>
        <p:spPr>
          <a:xfrm>
            <a:off x="586285" y="3651234"/>
            <a:ext cx="3932611" cy="735842"/>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500" dirty="0">
                <a:solidFill>
                  <a:srgbClr val="FF0000"/>
                </a:solidFill>
                <a:latin typeface="UTM Avo" panose="02040603050506020204" pitchFamily="18" charset="0"/>
              </a:rPr>
              <a:t>Cây xấu hổ cần tự tin, mạnh mẽ hơn để không bỏ lỡ những cảnh đẹp.</a:t>
            </a:r>
          </a:p>
        </p:txBody>
      </p:sp>
      <p:pic>
        <p:nvPicPr>
          <p:cNvPr id="8" name="Picture 7">
            <a:extLst>
              <a:ext uri="{FF2B5EF4-FFF2-40B4-BE49-F238E27FC236}">
                <a16:creationId xmlns:a16="http://schemas.microsoft.com/office/drawing/2014/main" id="{F59B031B-3B29-4995-9B7A-E5439CBE3657}"/>
              </a:ext>
            </a:extLst>
          </p:cNvPr>
          <p:cNvPicPr>
            <a:picLocks noChangeAspect="1"/>
          </p:cNvPicPr>
          <p:nvPr/>
        </p:nvPicPr>
        <p:blipFill>
          <a:blip r:embed="rId6"/>
          <a:stretch>
            <a:fillRect/>
          </a:stretch>
        </p:blipFill>
        <p:spPr>
          <a:xfrm>
            <a:off x="362607" y="810794"/>
            <a:ext cx="1812023" cy="2261946"/>
          </a:xfrm>
          <a:prstGeom prst="ellipse">
            <a:avLst/>
          </a:prstGeom>
          <a:ln>
            <a:noFill/>
          </a:ln>
          <a:effectLst>
            <a:softEdge rad="112500"/>
          </a:effectLst>
        </p:spPr>
      </p:pic>
    </p:spTree>
    <p:extLst>
      <p:ext uri="{BB962C8B-B14F-4D97-AF65-F5344CB8AC3E}">
        <p14:creationId xmlns:p14="http://schemas.microsoft.com/office/powerpoint/2010/main" val="28083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2076</TotalTime>
  <Words>1702</Words>
  <Application>Microsoft Office PowerPoint</Application>
  <PresentationFormat>Custom</PresentationFormat>
  <Paragraphs>112</Paragraphs>
  <Slides>23</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HP001 4 hàng</vt:lpstr>
      <vt:lpstr>Times New Roman</vt:lpstr>
      <vt:lpstr>UTM Avo</vt:lpstr>
      <vt:lpstr>Wingdings</vt:lpstr>
      <vt:lpstr>Montserrat</vt:lpstr>
      <vt:lpstr>UTM Cookies</vt:lpstr>
      <vt:lpstr>Kalam</vt:lpstr>
      <vt:lpstr>HP001</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90</cp:revision>
  <dcterms:modified xsi:type="dcterms:W3CDTF">2021-09-28T09:32:28Z</dcterms:modified>
</cp:coreProperties>
</file>